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9"/>
  </p:notesMasterIdLst>
  <p:handoutMasterIdLst>
    <p:handoutMasterId r:id="rId40"/>
  </p:handoutMasterIdLst>
  <p:sldIdLst>
    <p:sldId id="300" r:id="rId2"/>
    <p:sldId id="343" r:id="rId3"/>
    <p:sldId id="350" r:id="rId4"/>
    <p:sldId id="320" r:id="rId5"/>
    <p:sldId id="308" r:id="rId6"/>
    <p:sldId id="316" r:id="rId7"/>
    <p:sldId id="321" r:id="rId8"/>
    <p:sldId id="323" r:id="rId9"/>
    <p:sldId id="351" r:id="rId10"/>
    <p:sldId id="340" r:id="rId11"/>
    <p:sldId id="345" r:id="rId12"/>
    <p:sldId id="324" r:id="rId13"/>
    <p:sldId id="354" r:id="rId14"/>
    <p:sldId id="322" r:id="rId15"/>
    <p:sldId id="329" r:id="rId16"/>
    <p:sldId id="325" r:id="rId17"/>
    <p:sldId id="326" r:id="rId18"/>
    <p:sldId id="328" r:id="rId19"/>
    <p:sldId id="327" r:id="rId20"/>
    <p:sldId id="346" r:id="rId21"/>
    <p:sldId id="334" r:id="rId22"/>
    <p:sldId id="348" r:id="rId23"/>
    <p:sldId id="336" r:id="rId24"/>
    <p:sldId id="335" r:id="rId25"/>
    <p:sldId id="342" r:id="rId26"/>
    <p:sldId id="337" r:id="rId27"/>
    <p:sldId id="338" r:id="rId28"/>
    <p:sldId id="341" r:id="rId29"/>
    <p:sldId id="344" r:id="rId30"/>
    <p:sldId id="339" r:id="rId31"/>
    <p:sldId id="330" r:id="rId32"/>
    <p:sldId id="331" r:id="rId33"/>
    <p:sldId id="332" r:id="rId34"/>
    <p:sldId id="333" r:id="rId35"/>
    <p:sldId id="347" r:id="rId36"/>
    <p:sldId id="353" r:id="rId37"/>
    <p:sldId id="31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814A"/>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p:cViewPr varScale="1">
        <p:scale>
          <a:sx n="75" d="100"/>
          <a:sy n="75" d="100"/>
        </p:scale>
        <p:origin x="366" y="54"/>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2508" y="-96"/>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124C3E-BDC7-49B7-B053-6C2A27D21FE7}" type="datetimeFigureOut">
              <a:rPr lang="en-US" smtClean="0"/>
              <a:t>7/12/2015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132C56-2EF1-4E28-BE60-DABAF4B31581}" type="slidenum">
              <a:rPr lang="en-US" smtClean="0"/>
              <a:t>‹#›</a:t>
            </a:fld>
            <a:endParaRPr lang="en-US"/>
          </a:p>
        </p:txBody>
      </p:sp>
    </p:spTree>
    <p:extLst>
      <p:ext uri="{BB962C8B-B14F-4D97-AF65-F5344CB8AC3E}">
        <p14:creationId xmlns:p14="http://schemas.microsoft.com/office/powerpoint/2010/main" val="2405962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B1D6D0-FFE1-49FA-B234-6846551749E1}" type="datetimeFigureOut">
              <a:rPr lang="en-US" smtClean="0"/>
              <a:t>7/12/2015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26C7C1-1B5C-47B0-B238-45D4C0376BD1}" type="slidenum">
              <a:rPr lang="en-US" smtClean="0"/>
              <a:t>‹#›</a:t>
            </a:fld>
            <a:endParaRPr lang="en-US"/>
          </a:p>
        </p:txBody>
      </p:sp>
    </p:spTree>
    <p:extLst>
      <p:ext uri="{BB962C8B-B14F-4D97-AF65-F5344CB8AC3E}">
        <p14:creationId xmlns:p14="http://schemas.microsoft.com/office/powerpoint/2010/main" val="20463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4" name="Title 1"/>
          <p:cNvSpPr>
            <a:spLocks noGrp="1"/>
          </p:cNvSpPr>
          <p:nvPr>
            <p:ph type="ctrTitle"/>
          </p:nvPr>
        </p:nvSpPr>
        <p:spPr>
          <a:xfrm>
            <a:off x="685800" y="1143000"/>
            <a:ext cx="7772400" cy="933450"/>
          </a:xfrm>
        </p:spPr>
        <p:txBody>
          <a:bodyPr anchor="b">
            <a:normAutofit/>
          </a:bodyPr>
          <a:lstStyle>
            <a:lvl1pPr algn="l">
              <a:defRPr sz="3600">
                <a:solidFill>
                  <a:schemeClr val="tx1"/>
                </a:solidFill>
                <a:effectLs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1992087"/>
            <a:ext cx="7772400" cy="6858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337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Tree>
    <p:extLst>
      <p:ext uri="{BB962C8B-B14F-4D97-AF65-F5344CB8AC3E}">
        <p14:creationId xmlns:p14="http://schemas.microsoft.com/office/powerpoint/2010/main" val="295290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5" name="Title Placeholder 1"/>
          <p:cNvSpPr>
            <a:spLocks noGrp="1"/>
          </p:cNvSpPr>
          <p:nvPr>
            <p:ph type="title"/>
          </p:nvPr>
        </p:nvSpPr>
        <p:spPr>
          <a:xfrm>
            <a:off x="304800" y="304800"/>
            <a:ext cx="8534400" cy="79216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81000" y="1096963"/>
            <a:ext cx="8382000" cy="4618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76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6" name="Title 1"/>
          <p:cNvSpPr>
            <a:spLocks noGrp="1"/>
          </p:cNvSpPr>
          <p:nvPr>
            <p:ph type="title"/>
          </p:nvPr>
        </p:nvSpPr>
        <p:spPr>
          <a:xfrm>
            <a:off x="304800" y="304800"/>
            <a:ext cx="8534400" cy="792162"/>
          </a:xfrm>
        </p:spPr>
        <p:txBody>
          <a:bodyPr/>
          <a:lstStyle/>
          <a:p>
            <a:r>
              <a:rPr lang="en-US" smtClean="0"/>
              <a:t>Click to edit Master title style</a:t>
            </a:r>
            <a:endParaRPr lang="en-US"/>
          </a:p>
        </p:txBody>
      </p:sp>
      <p:sp>
        <p:nvSpPr>
          <p:cNvPr id="7" name="Content Placeholder 2"/>
          <p:cNvSpPr>
            <a:spLocks noGrp="1"/>
          </p:cNvSpPr>
          <p:nvPr>
            <p:ph idx="1"/>
          </p:nvPr>
        </p:nvSpPr>
        <p:spPr>
          <a:xfrm>
            <a:off x="304800" y="1143000"/>
            <a:ext cx="8534400" cy="441960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912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5" name="Content Placeholder 2"/>
          <p:cNvSpPr>
            <a:spLocks noGrp="1"/>
          </p:cNvSpPr>
          <p:nvPr>
            <p:ph sz="half" idx="1"/>
          </p:nvPr>
        </p:nvSpPr>
        <p:spPr>
          <a:xfrm>
            <a:off x="304800" y="1219200"/>
            <a:ext cx="4267200" cy="4419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572000" y="1219200"/>
            <a:ext cx="4267200" cy="4419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7"/>
          <p:cNvSpPr>
            <a:spLocks noGrp="1"/>
          </p:cNvSpPr>
          <p:nvPr>
            <p:ph type="title"/>
          </p:nvPr>
        </p:nvSpPr>
        <p:spPr>
          <a:xfrm>
            <a:off x="304800" y="304800"/>
            <a:ext cx="85344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32395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6" name="Text Placeholder 2"/>
          <p:cNvSpPr>
            <a:spLocks noGrp="1"/>
          </p:cNvSpPr>
          <p:nvPr>
            <p:ph type="body" idx="1"/>
          </p:nvPr>
        </p:nvSpPr>
        <p:spPr>
          <a:xfrm>
            <a:off x="304800" y="1219200"/>
            <a:ext cx="42672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304800" y="1905001"/>
            <a:ext cx="4267200"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3"/>
          </p:nvPr>
        </p:nvSpPr>
        <p:spPr>
          <a:xfrm>
            <a:off x="4572000" y="1219200"/>
            <a:ext cx="4268876"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5"/>
          <p:cNvSpPr>
            <a:spLocks noGrp="1"/>
          </p:cNvSpPr>
          <p:nvPr>
            <p:ph sz="quarter" idx="4"/>
          </p:nvPr>
        </p:nvSpPr>
        <p:spPr>
          <a:xfrm>
            <a:off x="4572000" y="1905001"/>
            <a:ext cx="4268517"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04800" y="304800"/>
            <a:ext cx="85344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417649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Lis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8" name="Text Placeholder 8"/>
          <p:cNvSpPr>
            <a:spLocks noGrp="1"/>
          </p:cNvSpPr>
          <p:nvPr>
            <p:ph type="body" sz="quarter" idx="15"/>
          </p:nvPr>
        </p:nvSpPr>
        <p:spPr>
          <a:xfrm>
            <a:off x="2438400" y="1143000"/>
            <a:ext cx="6553200" cy="11430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5" name="Title 1"/>
          <p:cNvSpPr>
            <a:spLocks noGrp="1"/>
          </p:cNvSpPr>
          <p:nvPr>
            <p:ph type="title"/>
          </p:nvPr>
        </p:nvSpPr>
        <p:spPr>
          <a:xfrm>
            <a:off x="304800" y="304800"/>
            <a:ext cx="8534400" cy="792162"/>
          </a:xfrm>
        </p:spPr>
        <p:txBody>
          <a:bodyPr/>
          <a:lstStyle/>
          <a:p>
            <a:r>
              <a:rPr lang="en-US" dirty="0" smtClean="0"/>
              <a:t>Click to edit Master title style</a:t>
            </a:r>
            <a:endParaRPr lang="en-US" dirty="0"/>
          </a:p>
        </p:txBody>
      </p:sp>
      <p:sp>
        <p:nvSpPr>
          <p:cNvPr id="92" name="Text Placeholder 8"/>
          <p:cNvSpPr>
            <a:spLocks noGrp="1"/>
          </p:cNvSpPr>
          <p:nvPr>
            <p:ph type="body" sz="quarter" idx="16"/>
          </p:nvPr>
        </p:nvSpPr>
        <p:spPr>
          <a:xfrm>
            <a:off x="2438400" y="2286000"/>
            <a:ext cx="6553200" cy="11430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93" name="Text Placeholder 8"/>
          <p:cNvSpPr>
            <a:spLocks noGrp="1"/>
          </p:cNvSpPr>
          <p:nvPr>
            <p:ph type="body" sz="quarter" idx="17"/>
          </p:nvPr>
        </p:nvSpPr>
        <p:spPr>
          <a:xfrm>
            <a:off x="2438400" y="3429674"/>
            <a:ext cx="6553200" cy="11430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94" name="Text Placeholder 8"/>
          <p:cNvSpPr>
            <a:spLocks noGrp="1"/>
          </p:cNvSpPr>
          <p:nvPr>
            <p:ph type="body" sz="quarter" idx="18"/>
          </p:nvPr>
        </p:nvSpPr>
        <p:spPr>
          <a:xfrm>
            <a:off x="2438400" y="4572674"/>
            <a:ext cx="6553200" cy="1143000"/>
          </a:xfrm>
        </p:spPr>
        <p:txBody>
          <a:bodyPr anchor="ctr">
            <a:normAutofit/>
          </a:bodyPr>
          <a:lstStyle>
            <a:lvl1pPr marL="57150" indent="0">
              <a:buFontTx/>
              <a:buNone/>
              <a:defRPr sz="1800" baseline="0"/>
            </a:lvl1pPr>
          </a:lstStyle>
          <a:p>
            <a:pPr lvl="0"/>
            <a:r>
              <a:rPr lang="en-US" dirty="0" smtClean="0"/>
              <a:t>Click to edit Master text styles</a:t>
            </a:r>
          </a:p>
        </p:txBody>
      </p:sp>
    </p:spTree>
    <p:extLst>
      <p:ext uri="{BB962C8B-B14F-4D97-AF65-F5344CB8AC3E}">
        <p14:creationId xmlns:p14="http://schemas.microsoft.com/office/powerpoint/2010/main" val="397854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27" name="Content Placeholder 2"/>
          <p:cNvSpPr>
            <a:spLocks noGrp="1"/>
          </p:cNvSpPr>
          <p:nvPr>
            <p:ph sz="half" idx="1"/>
          </p:nvPr>
        </p:nvSpPr>
        <p:spPr>
          <a:xfrm>
            <a:off x="304800" y="11430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8" name="Content Placeholder 3"/>
          <p:cNvSpPr>
            <a:spLocks noGrp="1"/>
          </p:cNvSpPr>
          <p:nvPr>
            <p:ph sz="half" idx="2"/>
          </p:nvPr>
        </p:nvSpPr>
        <p:spPr>
          <a:xfrm>
            <a:off x="3505200" y="1143000"/>
            <a:ext cx="53340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9" name="Content Placeholder 2"/>
          <p:cNvSpPr>
            <a:spLocks noGrp="1"/>
          </p:cNvSpPr>
          <p:nvPr>
            <p:ph sz="half" idx="14"/>
          </p:nvPr>
        </p:nvSpPr>
        <p:spPr>
          <a:xfrm>
            <a:off x="304800" y="33921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30" name="Content Placeholder 3"/>
          <p:cNvSpPr>
            <a:spLocks noGrp="1"/>
          </p:cNvSpPr>
          <p:nvPr>
            <p:ph sz="half" idx="15"/>
          </p:nvPr>
        </p:nvSpPr>
        <p:spPr>
          <a:xfrm>
            <a:off x="3505200" y="3392186"/>
            <a:ext cx="53340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31" name="Title 1"/>
          <p:cNvSpPr>
            <a:spLocks noGrp="1"/>
          </p:cNvSpPr>
          <p:nvPr>
            <p:ph type="title"/>
          </p:nvPr>
        </p:nvSpPr>
        <p:spPr>
          <a:xfrm>
            <a:off x="304800" y="304800"/>
            <a:ext cx="85344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54974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8" name="Content Placeholder 2"/>
          <p:cNvSpPr>
            <a:spLocks noGrp="1"/>
          </p:cNvSpPr>
          <p:nvPr>
            <p:ph sz="half" idx="1"/>
          </p:nvPr>
        </p:nvSpPr>
        <p:spPr>
          <a:xfrm>
            <a:off x="304804" y="3733801"/>
            <a:ext cx="2743196" cy="1981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ontent Placeholder 3"/>
          <p:cNvSpPr>
            <a:spLocks noGrp="1"/>
          </p:cNvSpPr>
          <p:nvPr>
            <p:ph sz="half" idx="2"/>
          </p:nvPr>
        </p:nvSpPr>
        <p:spPr>
          <a:xfrm>
            <a:off x="3200403" y="3733801"/>
            <a:ext cx="2743196" cy="1981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14"/>
          </p:nvPr>
        </p:nvSpPr>
        <p:spPr>
          <a:xfrm>
            <a:off x="6096001" y="3733801"/>
            <a:ext cx="2743196" cy="1981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5"/>
          </p:nvPr>
        </p:nvSpPr>
        <p:spPr>
          <a:xfrm>
            <a:off x="304804" y="1219200"/>
            <a:ext cx="2743196"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3"/>
          <p:cNvSpPr>
            <a:spLocks noGrp="1"/>
          </p:cNvSpPr>
          <p:nvPr>
            <p:ph sz="half" idx="16"/>
          </p:nvPr>
        </p:nvSpPr>
        <p:spPr>
          <a:xfrm>
            <a:off x="3200400" y="1219200"/>
            <a:ext cx="27432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3"/>
          <p:cNvSpPr>
            <a:spLocks noGrp="1"/>
          </p:cNvSpPr>
          <p:nvPr>
            <p:ph sz="half" idx="17"/>
          </p:nvPr>
        </p:nvSpPr>
        <p:spPr>
          <a:xfrm>
            <a:off x="6096000" y="1219200"/>
            <a:ext cx="27432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Title 1"/>
          <p:cNvSpPr>
            <a:spLocks noGrp="1"/>
          </p:cNvSpPr>
          <p:nvPr>
            <p:ph type="title"/>
          </p:nvPr>
        </p:nvSpPr>
        <p:spPr>
          <a:xfrm>
            <a:off x="304800" y="304800"/>
            <a:ext cx="85344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1900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D99AA8B-2E7A-4BBC-8FDE-CA7CF71DD330}" type="slidenum">
              <a:rPr lang="en-US" smtClean="0"/>
              <a:pPr/>
              <a:t>‹#›</a:t>
            </a:fld>
            <a:endParaRPr lang="en-US" dirty="0"/>
          </a:p>
        </p:txBody>
      </p:sp>
      <p:sp>
        <p:nvSpPr>
          <p:cNvPr id="9" name="Title 1"/>
          <p:cNvSpPr>
            <a:spLocks noGrp="1"/>
          </p:cNvSpPr>
          <p:nvPr>
            <p:ph type="title"/>
          </p:nvPr>
        </p:nvSpPr>
        <p:spPr>
          <a:xfrm>
            <a:off x="1676400" y="41910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10" name="Picture Placeholder 2"/>
          <p:cNvSpPr>
            <a:spLocks noGrp="1"/>
          </p:cNvSpPr>
          <p:nvPr>
            <p:ph type="pic" idx="1"/>
          </p:nvPr>
        </p:nvSpPr>
        <p:spPr>
          <a:xfrm>
            <a:off x="1676400" y="1524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p:cNvSpPr>
            <a:spLocks noGrp="1"/>
          </p:cNvSpPr>
          <p:nvPr>
            <p:ph type="body" sz="half" idx="2"/>
          </p:nvPr>
        </p:nvSpPr>
        <p:spPr>
          <a:xfrm>
            <a:off x="1676400" y="4757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5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60000"/>
              </a:schemeClr>
            </a:gs>
            <a:gs pos="68000">
              <a:schemeClr val="tx2">
                <a:lumMod val="13000"/>
                <a:lumOff val="87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8534400" cy="79216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143000"/>
            <a:ext cx="85344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5943600"/>
            <a:ext cx="9144000" cy="0"/>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590804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6" name="Straight Connector 5"/>
          <p:cNvCxnSpPr/>
          <p:nvPr userDrawn="1"/>
        </p:nvCxnSpPr>
        <p:spPr>
          <a:xfrm>
            <a:off x="0" y="5908040"/>
            <a:ext cx="9144000" cy="0"/>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53400" y="5908040"/>
            <a:ext cx="914400" cy="1026160"/>
          </a:xfrm>
          <a:prstGeom prst="rect">
            <a:avLst/>
          </a:prstGeom>
        </p:spPr>
      </p:pic>
      <p:sp>
        <p:nvSpPr>
          <p:cNvPr id="8" name="Slide Number Placeholder 5"/>
          <p:cNvSpPr>
            <a:spLocks noGrp="1"/>
          </p:cNvSpPr>
          <p:nvPr>
            <p:ph type="sldNum" sz="quarter" idx="4"/>
          </p:nvPr>
        </p:nvSpPr>
        <p:spPr>
          <a:xfrm>
            <a:off x="304800" y="6257980"/>
            <a:ext cx="2133600" cy="365125"/>
          </a:xfrm>
          <a:prstGeom prst="rect">
            <a:avLst/>
          </a:prstGeom>
        </p:spPr>
        <p:txBody>
          <a:bodyPr/>
          <a:lstStyle>
            <a:lvl1pPr algn="l">
              <a:defRPr>
                <a:solidFill>
                  <a:schemeClr val="bg1"/>
                </a:solidFill>
              </a:defRPr>
            </a:lvl1pPr>
          </a:lstStyle>
          <a:p>
            <a:fld id="{FD99AA8B-2E7A-4BBC-8FDE-CA7CF71DD330}" type="slidenum">
              <a:rPr lang="en-US" smtClean="0"/>
              <a:pPr/>
              <a:t>‹#›</a:t>
            </a:fld>
            <a:endParaRPr lang="en-US" dirty="0"/>
          </a:p>
        </p:txBody>
      </p:sp>
      <p:sp>
        <p:nvSpPr>
          <p:cNvPr id="4" name="TextBox 3"/>
          <p:cNvSpPr txBox="1"/>
          <p:nvPr userDrawn="1"/>
        </p:nvSpPr>
        <p:spPr>
          <a:xfrm>
            <a:off x="5943600" y="6344643"/>
            <a:ext cx="2286203" cy="369332"/>
          </a:xfrm>
          <a:prstGeom prst="rect">
            <a:avLst/>
          </a:prstGeom>
          <a:noFill/>
        </p:spPr>
        <p:txBody>
          <a:bodyPr wrap="none" rtlCol="0">
            <a:spAutoFit/>
          </a:bodyPr>
          <a:lstStyle/>
          <a:p>
            <a:r>
              <a:rPr lang="en-US" i="1" dirty="0" smtClean="0">
                <a:solidFill>
                  <a:schemeClr val="bg1"/>
                </a:solidFill>
              </a:rPr>
              <a:t>The solutions people</a:t>
            </a:r>
            <a:endParaRPr lang="en-US" i="1" dirty="0">
              <a:solidFill>
                <a:schemeClr val="bg1"/>
              </a:solidFill>
            </a:endParaRPr>
          </a:p>
        </p:txBody>
      </p:sp>
    </p:spTree>
    <p:extLst>
      <p:ext uri="{BB962C8B-B14F-4D97-AF65-F5344CB8AC3E}">
        <p14:creationId xmlns:p14="http://schemas.microsoft.com/office/powerpoint/2010/main" val="1940632179"/>
      </p:ext>
    </p:extLst>
  </p:cSld>
  <p:clrMap bg1="lt1" tx1="dk1" bg2="lt2" tx2="dk2" accent1="accent1" accent2="accent2" accent3="accent3" accent4="accent4" accent5="accent5" accent6="accent6" hlink="hlink" folHlink="folHlink"/>
  <p:sldLayoutIdLst>
    <p:sldLayoutId id="2147483742" r:id="rId1"/>
    <p:sldLayoutId id="2147483750" r:id="rId2"/>
    <p:sldLayoutId id="2147483744" r:id="rId3"/>
    <p:sldLayoutId id="2147483745" r:id="rId4"/>
    <p:sldLayoutId id="2147483746" r:id="rId5"/>
    <p:sldLayoutId id="2147483747" r:id="rId6"/>
    <p:sldLayoutId id="2147483748" r:id="rId7"/>
    <p:sldLayoutId id="2147483749" r:id="rId8"/>
    <p:sldLayoutId id="2147483743" r:id="rId9"/>
    <p:sldLayoutId id="2147483752" r:id="rId10"/>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effectLst/>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drupalpcicompliance.org/files/DrupalPCICompliance.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gsa.gov/portal/content/104256"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info@shareholderservices.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D99AA8B-2E7A-4BBC-8FDE-CA7CF71DD330}" type="slidenum">
              <a:rPr lang="en-US" smtClean="0"/>
              <a:pPr/>
              <a:t>1</a:t>
            </a:fld>
            <a:endParaRPr lang="en-US" dirty="0"/>
          </a:p>
        </p:txBody>
      </p:sp>
      <p:sp>
        <p:nvSpPr>
          <p:cNvPr id="2" name="Title 1"/>
          <p:cNvSpPr>
            <a:spLocks noGrp="1"/>
          </p:cNvSpPr>
          <p:nvPr>
            <p:ph type="ctrTitle"/>
          </p:nvPr>
        </p:nvSpPr>
        <p:spPr/>
        <p:txBody>
          <a:bodyPr>
            <a:normAutofit fontScale="90000"/>
          </a:bodyPr>
          <a:lstStyle/>
          <a:p>
            <a:r>
              <a:rPr lang="en-US" dirty="0" smtClean="0"/>
              <a:t>Shareholder Services Association</a:t>
            </a:r>
            <a:br>
              <a:rPr lang="en-US" dirty="0" smtClean="0"/>
            </a:br>
            <a:r>
              <a:rPr lang="en-US" sz="4000" dirty="0" smtClean="0">
                <a:solidFill>
                  <a:schemeClr val="accent5"/>
                </a:solidFill>
              </a:rPr>
              <a:t>Road Map </a:t>
            </a:r>
            <a:r>
              <a:rPr lang="en-US" dirty="0" smtClean="0"/>
              <a:t>– Initial Site Build</a:t>
            </a:r>
            <a:endParaRPr lang="en-US" dirty="0">
              <a:solidFill>
                <a:schemeClr val="tx1"/>
              </a:solidFill>
            </a:endParaRPr>
          </a:p>
        </p:txBody>
      </p:sp>
      <p:sp>
        <p:nvSpPr>
          <p:cNvPr id="3" name="Subtitle 2"/>
          <p:cNvSpPr>
            <a:spLocks noGrp="1"/>
          </p:cNvSpPr>
          <p:nvPr>
            <p:ph type="subTitle" idx="1"/>
          </p:nvPr>
        </p:nvSpPr>
        <p:spPr/>
        <p:txBody>
          <a:bodyPr>
            <a:normAutofit/>
          </a:bodyPr>
          <a:lstStyle/>
          <a:p>
            <a:r>
              <a:rPr lang="en-US" dirty="0" smtClean="0">
                <a:solidFill>
                  <a:srgbClr val="FF0000"/>
                </a:solidFill>
              </a:rPr>
              <a:t>V6 </a:t>
            </a:r>
            <a:r>
              <a:rPr lang="en-US" smtClean="0">
                <a:solidFill>
                  <a:srgbClr val="FF0000"/>
                </a:solidFill>
              </a:rPr>
              <a:t>(</a:t>
            </a:r>
            <a:r>
              <a:rPr lang="en-US" smtClean="0">
                <a:solidFill>
                  <a:srgbClr val="FF0000"/>
                </a:solidFill>
              </a:rPr>
              <a:t>2/10/15)</a:t>
            </a:r>
            <a:endParaRPr lang="en-US"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452249"/>
            <a:ext cx="1272181" cy="1429931"/>
          </a:xfrm>
          <a:prstGeom prst="rect">
            <a:avLst/>
          </a:prstGeom>
        </p:spPr>
      </p:pic>
      <p:sp>
        <p:nvSpPr>
          <p:cNvPr id="9" name="TextBox 8"/>
          <p:cNvSpPr txBox="1"/>
          <p:nvPr/>
        </p:nvSpPr>
        <p:spPr>
          <a:xfrm>
            <a:off x="6225181" y="3773614"/>
            <a:ext cx="1932260" cy="954107"/>
          </a:xfrm>
          <a:prstGeom prst="rect">
            <a:avLst/>
          </a:prstGeom>
          <a:noFill/>
        </p:spPr>
        <p:txBody>
          <a:bodyPr wrap="none" rtlCol="0">
            <a:spAutoFit/>
          </a:bodyPr>
          <a:lstStyle/>
          <a:p>
            <a:r>
              <a:rPr lang="en-US" sz="1400" dirty="0" smtClean="0">
                <a:solidFill>
                  <a:srgbClr val="3300CC"/>
                </a:solidFill>
              </a:rPr>
              <a:t>JMarc Technologies, LLC</a:t>
            </a:r>
          </a:p>
          <a:p>
            <a:r>
              <a:rPr lang="en-US" sz="1400" dirty="0" smtClean="0">
                <a:solidFill>
                  <a:srgbClr val="3300CC"/>
                </a:solidFill>
              </a:rPr>
              <a:t>10 Hillside Avenue</a:t>
            </a:r>
          </a:p>
          <a:p>
            <a:r>
              <a:rPr lang="en-US" sz="1400" dirty="0" smtClean="0">
                <a:solidFill>
                  <a:srgbClr val="3300CC"/>
                </a:solidFill>
              </a:rPr>
              <a:t>Madison, NJ 07940</a:t>
            </a:r>
          </a:p>
          <a:p>
            <a:r>
              <a:rPr lang="en-US" sz="1400" dirty="0" smtClean="0">
                <a:solidFill>
                  <a:srgbClr val="3300CC"/>
                </a:solidFill>
              </a:rPr>
              <a:t>Office: (973) 236-1546</a:t>
            </a:r>
            <a:endParaRPr lang="en-US" sz="1400" dirty="0">
              <a:solidFill>
                <a:srgbClr val="3300CC"/>
              </a:solidFill>
            </a:endParaRPr>
          </a:p>
        </p:txBody>
      </p:sp>
      <p:pic>
        <p:nvPicPr>
          <p:cNvPr id="6" name="Picture 5"/>
          <p:cNvPicPr>
            <a:picLocks noChangeAspect="1"/>
          </p:cNvPicPr>
          <p:nvPr/>
        </p:nvPicPr>
        <p:blipFill>
          <a:blip r:embed="rId3"/>
          <a:stretch>
            <a:fillRect/>
          </a:stretch>
        </p:blipFill>
        <p:spPr>
          <a:xfrm>
            <a:off x="685800" y="3124200"/>
            <a:ext cx="2971429" cy="1942857"/>
          </a:xfrm>
          <a:prstGeom prst="rect">
            <a:avLst/>
          </a:prstGeom>
        </p:spPr>
      </p:pic>
    </p:spTree>
    <p:extLst>
      <p:ext uri="{BB962C8B-B14F-4D97-AF65-F5344CB8AC3E}">
        <p14:creationId xmlns:p14="http://schemas.microsoft.com/office/powerpoint/2010/main" val="255846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10</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The current website pages are below, organized by page type – to ensure that current content is accounted for in the templates that will be created.  Note that other new site features will be new for the SSA website.</a:t>
            </a:r>
          </a:p>
          <a:p>
            <a:pPr marL="0"/>
            <a:endParaRPr lang="en-US" sz="1400" dirty="0"/>
          </a:p>
          <a:p>
            <a:pPr lvl="2"/>
            <a:r>
              <a:rPr lang="en-US" sz="1400" dirty="0"/>
              <a:t>Home page -&gt; home page</a:t>
            </a:r>
          </a:p>
          <a:p>
            <a:pPr lvl="2"/>
            <a:r>
              <a:rPr lang="en-US" sz="1400" dirty="0"/>
              <a:t>Online Membership Application (form &amp; PDF) -&gt; Custom form/</a:t>
            </a:r>
            <a:r>
              <a:rPr lang="en-US" sz="1400" dirty="0" err="1"/>
              <a:t>eCommerce</a:t>
            </a:r>
            <a:r>
              <a:rPr lang="en-US" sz="1400" dirty="0"/>
              <a:t> item &amp; PDF</a:t>
            </a:r>
          </a:p>
          <a:p>
            <a:pPr lvl="2"/>
            <a:r>
              <a:rPr lang="en-US" sz="1400" dirty="0"/>
              <a:t>Calendar -&gt; calendar</a:t>
            </a:r>
          </a:p>
          <a:p>
            <a:pPr lvl="2"/>
            <a:r>
              <a:rPr lang="en-US" sz="1400" dirty="0"/>
              <a:t>eLearning -&gt; </a:t>
            </a:r>
            <a:r>
              <a:rPr lang="en-US" sz="1400" dirty="0" err="1"/>
              <a:t>eCommerce</a:t>
            </a:r>
            <a:r>
              <a:rPr lang="en-US" sz="1400" dirty="0"/>
              <a:t> items and supporting files</a:t>
            </a:r>
          </a:p>
          <a:p>
            <a:pPr lvl="2"/>
            <a:r>
              <a:rPr lang="en-US" sz="1400" dirty="0"/>
              <a:t>Member’s spotlight -&gt; </a:t>
            </a:r>
            <a:r>
              <a:rPr lang="en-US" sz="1400" dirty="0" smtClean="0"/>
              <a:t>User/Spotlight</a:t>
            </a:r>
          </a:p>
          <a:p>
            <a:pPr lvl="2"/>
            <a:r>
              <a:rPr lang="en-US" sz="1400" dirty="0" smtClean="0"/>
              <a:t>Welcome new members -&gt; block listing members reverse date</a:t>
            </a:r>
          </a:p>
          <a:p>
            <a:pPr lvl="2"/>
            <a:r>
              <a:rPr lang="en-US" sz="1400" dirty="0" smtClean="0"/>
              <a:t>(Member only) Hot Topics, Q&amp;A, Resources -&gt; Member only Discussion Forums</a:t>
            </a:r>
            <a:endParaRPr lang="en-US" sz="1400" dirty="0"/>
          </a:p>
          <a:p>
            <a:pPr marL="0"/>
            <a:endParaRPr lang="en-US" sz="1400" dirty="0" smtClean="0"/>
          </a:p>
          <a:p>
            <a:pPr marL="0"/>
            <a:r>
              <a:rPr lang="en-US" sz="1400" dirty="0" smtClean="0"/>
              <a:t>(page below) -&gt; Content Page</a:t>
            </a:r>
          </a:p>
          <a:p>
            <a:pPr marL="285750" lvl="2" indent="-285750">
              <a:buFont typeface="Arial" panose="020B0604020202020204" pitchFamily="34" charset="0"/>
              <a:buChar char="•"/>
            </a:pPr>
            <a:r>
              <a:rPr lang="en-US" sz="1400" dirty="0" smtClean="0"/>
              <a:t>Mission, President’s Letter, History, Industry Connections, Membership Profile, Officers &amp; Directors, Board Committees, Past Presidents, Bylaws, James R. Smith Scholarship Program, Tony Fireman Award (and supporting pages), Benefits of Membership, 2015 Annual Conference, 2014 Annual Conference [</a:t>
            </a:r>
            <a:r>
              <a:rPr lang="en-US" sz="1400" dirty="0"/>
              <a:t>+</a:t>
            </a:r>
            <a:r>
              <a:rPr lang="en-US" sz="1400" dirty="0" smtClean="0"/>
              <a:t> photo album], 2014 ICB Credits, 2014 Conference Sponsors, 2013 Conference (and subpages), Attendee Comments, Hotel Accommodations (2015).</a:t>
            </a:r>
          </a:p>
          <a:p>
            <a:pPr marL="228600" lvl="2" indent="-285750">
              <a:buFont typeface="Arial" panose="020B0604020202020204" pitchFamily="34" charset="0"/>
              <a:buChar char="•"/>
            </a:pPr>
            <a:endParaRPr lang="en-US" sz="1400" dirty="0"/>
          </a:p>
        </p:txBody>
      </p:sp>
      <p:sp>
        <p:nvSpPr>
          <p:cNvPr id="5" name="Title 4"/>
          <p:cNvSpPr>
            <a:spLocks noGrp="1"/>
          </p:cNvSpPr>
          <p:nvPr>
            <p:ph type="title"/>
          </p:nvPr>
        </p:nvSpPr>
        <p:spPr/>
        <p:txBody>
          <a:bodyPr>
            <a:normAutofit fontScale="90000"/>
          </a:bodyPr>
          <a:lstStyle/>
          <a:p>
            <a:r>
              <a:rPr lang="en-US" dirty="0" smtClean="0"/>
              <a:t>Current site pages mapped to page types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94723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11</a:t>
            </a:fld>
            <a:endParaRPr lang="en-US" dirty="0"/>
          </a:p>
        </p:txBody>
      </p:sp>
      <p:sp>
        <p:nvSpPr>
          <p:cNvPr id="6" name="Content Placeholder 5"/>
          <p:cNvSpPr>
            <a:spLocks noGrp="1"/>
          </p:cNvSpPr>
          <p:nvPr>
            <p:ph type="body" sz="quarter" idx="15"/>
          </p:nvPr>
        </p:nvSpPr>
        <p:spPr>
          <a:xfrm>
            <a:off x="304800" y="914400"/>
            <a:ext cx="8686800" cy="4724400"/>
          </a:xfrm>
        </p:spPr>
        <p:txBody>
          <a:bodyPr anchor="t">
            <a:noAutofit/>
          </a:bodyPr>
          <a:lstStyle/>
          <a:p>
            <a:pPr marL="0" algn="ctr"/>
            <a:r>
              <a:rPr lang="en-US" sz="1400" i="1" dirty="0" smtClean="0"/>
              <a:t>Bold items are the main menu tabs (in the white bar in the header).  Contact Us will be in the footer.</a:t>
            </a:r>
          </a:p>
          <a:p>
            <a:pPr marL="0"/>
            <a:r>
              <a:rPr lang="en-US" sz="1400" b="1" dirty="0" smtClean="0"/>
              <a:t>News and Hot Topics    (or “News”)</a:t>
            </a:r>
          </a:p>
          <a:p>
            <a:pPr marL="285750" indent="-285750">
              <a:buFont typeface="Arial" panose="020B0604020202020204" pitchFamily="34" charset="0"/>
              <a:buChar char="•"/>
            </a:pPr>
            <a:r>
              <a:rPr lang="en-US" sz="1400" dirty="0" smtClean="0"/>
              <a:t>Home Page</a:t>
            </a:r>
          </a:p>
          <a:p>
            <a:pPr marL="285750" indent="-285750">
              <a:buFont typeface="Arial" panose="020B0604020202020204" pitchFamily="34" charset="0"/>
              <a:buChar char="•"/>
            </a:pPr>
            <a:r>
              <a:rPr lang="en-US" sz="1400" dirty="0"/>
              <a:t>Hot Topics, SSA Position </a:t>
            </a:r>
            <a:r>
              <a:rPr lang="en-US" sz="1400" dirty="0" smtClean="0"/>
              <a:t>Articles</a:t>
            </a:r>
          </a:p>
          <a:p>
            <a:pPr marL="0"/>
            <a:r>
              <a:rPr lang="en-US" sz="1400" b="1" dirty="0" smtClean="0"/>
              <a:t>Education and Resources           (or “Resources”)</a:t>
            </a:r>
            <a:endParaRPr lang="en-US" sz="1400" b="1" dirty="0"/>
          </a:p>
          <a:p>
            <a:pPr marL="285750" indent="-285750">
              <a:buFont typeface="Arial" panose="020B0604020202020204" pitchFamily="34" charset="0"/>
              <a:buChar char="•"/>
            </a:pPr>
            <a:r>
              <a:rPr lang="en-US" sz="1400" dirty="0" smtClean="0"/>
              <a:t>Training Courses</a:t>
            </a:r>
            <a:endParaRPr lang="en-US" sz="1400" dirty="0"/>
          </a:p>
          <a:p>
            <a:pPr marL="285750" indent="-285750">
              <a:buFont typeface="Arial" panose="020B0604020202020204" pitchFamily="34" charset="0"/>
              <a:buChar char="•"/>
            </a:pPr>
            <a:r>
              <a:rPr lang="en-US" sz="1400" dirty="0" smtClean="0"/>
              <a:t>General </a:t>
            </a:r>
            <a:r>
              <a:rPr lang="en-US" sz="1400" dirty="0"/>
              <a:t>Forum, Abandoned Property Forum, Cybersecurity Forum, </a:t>
            </a:r>
            <a:r>
              <a:rPr lang="en-US" sz="1400" dirty="0" smtClean="0"/>
              <a:t>Resources</a:t>
            </a:r>
            <a:r>
              <a:rPr lang="en-US" sz="1400" dirty="0"/>
              <a:t>, Board </a:t>
            </a:r>
            <a:r>
              <a:rPr lang="en-US" sz="1400" dirty="0" smtClean="0"/>
              <a:t>Forum</a:t>
            </a:r>
          </a:p>
          <a:p>
            <a:pPr marL="0"/>
            <a:r>
              <a:rPr lang="en-US" sz="1400" b="1" dirty="0" smtClean="0"/>
              <a:t>Events</a:t>
            </a:r>
          </a:p>
          <a:p>
            <a:pPr marL="285750" indent="-285750">
              <a:buFont typeface="Arial" panose="020B0604020202020204" pitchFamily="34" charset="0"/>
              <a:buChar char="•"/>
            </a:pPr>
            <a:r>
              <a:rPr lang="en-US" sz="1400" dirty="0"/>
              <a:t>2015 Annual Conference, 2014 Annual Conference [+ photo album], 2014 ICB Credits, 2014 Conference Sponsors, </a:t>
            </a:r>
            <a:r>
              <a:rPr lang="en-US" sz="1400" dirty="0" smtClean="0"/>
              <a:t>Attendee </a:t>
            </a:r>
            <a:r>
              <a:rPr lang="en-US" sz="1400" dirty="0"/>
              <a:t>Comments, Hotel Accommodations (2015)</a:t>
            </a:r>
          </a:p>
          <a:p>
            <a:pPr marL="285750" indent="-285750">
              <a:buFont typeface="Arial" panose="020B0604020202020204" pitchFamily="34" charset="0"/>
              <a:buChar char="•"/>
            </a:pPr>
            <a:r>
              <a:rPr lang="en-US" sz="1400" dirty="0" smtClean="0"/>
              <a:t>Calendar, Event Recaps</a:t>
            </a:r>
          </a:p>
          <a:p>
            <a:pPr marL="0"/>
            <a:r>
              <a:rPr lang="en-US" sz="1400" b="1" dirty="0"/>
              <a:t>About Us</a:t>
            </a:r>
          </a:p>
          <a:p>
            <a:pPr marL="285750" indent="-285750">
              <a:buFont typeface="Arial" panose="020B0604020202020204" pitchFamily="34" charset="0"/>
              <a:buChar char="•"/>
            </a:pPr>
            <a:r>
              <a:rPr lang="en-US" sz="1400" dirty="0"/>
              <a:t>Mission, President’s Letter, History, Industry Connections, Membership Profile, Welcome New Members, SSA Leadership (Officers &amp; Directors, Board Committees, Past Presidents, Bylaws), James R. Smith Scholarship Program, Tony Fireman </a:t>
            </a:r>
            <a:r>
              <a:rPr lang="en-US" sz="1400" dirty="0" smtClean="0"/>
              <a:t>Award</a:t>
            </a:r>
          </a:p>
          <a:p>
            <a:pPr marL="285750" indent="-285750">
              <a:buFont typeface="Arial" panose="020B0604020202020204" pitchFamily="34" charset="0"/>
              <a:buChar char="•"/>
            </a:pPr>
            <a:r>
              <a:rPr lang="en-US" sz="1400" dirty="0" smtClean="0"/>
              <a:t>Contact Us</a:t>
            </a:r>
            <a:endParaRPr lang="en-US" sz="1400" dirty="0"/>
          </a:p>
          <a:p>
            <a:pPr marL="0"/>
            <a:r>
              <a:rPr lang="en-US" sz="1400" b="1" dirty="0" smtClean="0"/>
              <a:t>Join SSA</a:t>
            </a:r>
          </a:p>
          <a:p>
            <a:pPr marL="285750" indent="-285750">
              <a:buFont typeface="Arial" panose="020B0604020202020204" pitchFamily="34" charset="0"/>
              <a:buChar char="•"/>
            </a:pPr>
            <a:r>
              <a:rPr lang="en-US" sz="1400" dirty="0"/>
              <a:t>Benefits of Membership, Online Membership Application, Membership Application </a:t>
            </a:r>
            <a:r>
              <a:rPr lang="en-US" sz="1400" dirty="0" smtClean="0"/>
              <a:t>PDF</a:t>
            </a:r>
            <a:endParaRPr lang="en-US" sz="1400" dirty="0"/>
          </a:p>
        </p:txBody>
      </p:sp>
      <p:sp>
        <p:nvSpPr>
          <p:cNvPr id="5" name="Title 4"/>
          <p:cNvSpPr>
            <a:spLocks noGrp="1"/>
          </p:cNvSpPr>
          <p:nvPr>
            <p:ph type="title"/>
          </p:nvPr>
        </p:nvSpPr>
        <p:spPr>
          <a:xfrm>
            <a:off x="304800" y="152400"/>
            <a:ext cx="8534400" cy="792162"/>
          </a:xfrm>
        </p:spPr>
        <p:txBody>
          <a:bodyPr/>
          <a:lstStyle/>
          <a:p>
            <a:r>
              <a:rPr lang="en-US" dirty="0" smtClean="0"/>
              <a:t>Site Map</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66669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9800" y="1096962"/>
            <a:ext cx="4842552" cy="5161018"/>
          </a:xfrm>
          <a:prstGeom prst="rect">
            <a:avLst/>
          </a:prstGeom>
        </p:spPr>
      </p:pic>
      <p:sp>
        <p:nvSpPr>
          <p:cNvPr id="2" name="Slide Number Placeholder 1"/>
          <p:cNvSpPr>
            <a:spLocks noGrp="1"/>
          </p:cNvSpPr>
          <p:nvPr>
            <p:ph type="sldNum" sz="quarter" idx="10"/>
          </p:nvPr>
        </p:nvSpPr>
        <p:spPr/>
        <p:txBody>
          <a:bodyPr/>
          <a:lstStyle/>
          <a:p>
            <a:fld id="{FD99AA8B-2E7A-4BBC-8FDE-CA7CF71DD330}" type="slidenum">
              <a:rPr lang="en-US" smtClean="0"/>
              <a:pPr/>
              <a:t>12</a:t>
            </a:fld>
            <a:endParaRPr lang="en-US" dirty="0"/>
          </a:p>
        </p:txBody>
      </p:sp>
      <p:sp>
        <p:nvSpPr>
          <p:cNvPr id="5" name="Title 4"/>
          <p:cNvSpPr>
            <a:spLocks noGrp="1"/>
          </p:cNvSpPr>
          <p:nvPr>
            <p:ph type="title"/>
          </p:nvPr>
        </p:nvSpPr>
        <p:spPr/>
        <p:txBody>
          <a:bodyPr/>
          <a:lstStyle/>
          <a:p>
            <a:r>
              <a:rPr lang="en-US" dirty="0" smtClean="0"/>
              <a:t>Site Template Design Elements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
        <p:nvSpPr>
          <p:cNvPr id="9" name="AutoShape 17"/>
          <p:cNvSpPr>
            <a:spLocks noChangeArrowheads="1"/>
          </p:cNvSpPr>
          <p:nvPr/>
        </p:nvSpPr>
        <p:spPr bwMode="auto">
          <a:xfrm>
            <a:off x="228600" y="1469358"/>
            <a:ext cx="1676400" cy="1350042"/>
          </a:xfrm>
          <a:prstGeom prst="wedgeRectCallout">
            <a:avLst>
              <a:gd name="adj1" fmla="val 82553"/>
              <a:gd name="adj2" fmla="val -67309"/>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Never Hidden Navigation</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Header, logo, tag line, search, breadcrumb, and main menus are always visible on the screen (they do not scroll)</a:t>
            </a:r>
            <a:endParaRPr lang="en-US" altLang="en-US" sz="1000" dirty="0">
              <a:latin typeface="Trebuchet MS" panose="020B0603020202020204" pitchFamily="34" charset="0"/>
            </a:endParaRPr>
          </a:p>
        </p:txBody>
      </p:sp>
      <p:sp>
        <p:nvSpPr>
          <p:cNvPr id="10" name="AutoShape 17"/>
          <p:cNvSpPr>
            <a:spLocks noChangeArrowheads="1"/>
          </p:cNvSpPr>
          <p:nvPr/>
        </p:nvSpPr>
        <p:spPr bwMode="auto">
          <a:xfrm>
            <a:off x="329242" y="2971800"/>
            <a:ext cx="1600200" cy="1350042"/>
          </a:xfrm>
          <a:prstGeom prst="wedgeRectCallout">
            <a:avLst>
              <a:gd name="adj1" fmla="val 82553"/>
              <a:gd name="adj2" fmla="val -67309"/>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Title and Content Area</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Each page content is managed in the Drupal CMS as an object.  Can include HTML/graphics as needed.</a:t>
            </a:r>
            <a:endParaRPr lang="en-US" altLang="en-US" sz="1000" dirty="0">
              <a:latin typeface="Trebuchet MS" panose="020B0603020202020204" pitchFamily="34" charset="0"/>
            </a:endParaRPr>
          </a:p>
        </p:txBody>
      </p:sp>
      <p:sp>
        <p:nvSpPr>
          <p:cNvPr id="11" name="AutoShape 17"/>
          <p:cNvSpPr>
            <a:spLocks noChangeArrowheads="1"/>
          </p:cNvSpPr>
          <p:nvPr/>
        </p:nvSpPr>
        <p:spPr bwMode="auto">
          <a:xfrm>
            <a:off x="6883878" y="4419600"/>
            <a:ext cx="1955321" cy="1295400"/>
          </a:xfrm>
          <a:prstGeom prst="wedgeRectCallout">
            <a:avLst>
              <a:gd name="adj1" fmla="val -86719"/>
              <a:gd name="adj2" fmla="val -66031"/>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Right side breakouts</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“Blocks” highlight other sections or content on the site.  Each block can be assigned to specific pages to allow more relevant site suggestions.</a:t>
            </a:r>
            <a:endParaRPr lang="en-US" altLang="en-US" sz="1000" dirty="0">
              <a:latin typeface="Trebuchet MS" panose="020B0603020202020204" pitchFamily="34" charset="0"/>
            </a:endParaRPr>
          </a:p>
        </p:txBody>
      </p:sp>
      <p:sp>
        <p:nvSpPr>
          <p:cNvPr id="12" name="AutoShape 17"/>
          <p:cNvSpPr>
            <a:spLocks noChangeArrowheads="1"/>
          </p:cNvSpPr>
          <p:nvPr/>
        </p:nvSpPr>
        <p:spPr bwMode="auto">
          <a:xfrm>
            <a:off x="6883877" y="1288926"/>
            <a:ext cx="1955321" cy="838200"/>
          </a:xfrm>
          <a:prstGeom prst="wedgeRectCallout">
            <a:avLst>
              <a:gd name="adj1" fmla="val -49660"/>
              <a:gd name="adj2" fmla="val -28739"/>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Simplicity and Readability</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Keep the site easy to navigate and read on all platforms.</a:t>
            </a:r>
            <a:endParaRPr lang="en-US" altLang="en-US" sz="1000" dirty="0">
              <a:latin typeface="Trebuchet MS" panose="020B0603020202020204" pitchFamily="34" charset="0"/>
            </a:endParaRPr>
          </a:p>
        </p:txBody>
      </p:sp>
      <p:sp>
        <p:nvSpPr>
          <p:cNvPr id="13" name="AutoShape 17"/>
          <p:cNvSpPr>
            <a:spLocks noChangeArrowheads="1"/>
          </p:cNvSpPr>
          <p:nvPr/>
        </p:nvSpPr>
        <p:spPr bwMode="auto">
          <a:xfrm>
            <a:off x="6883876" y="2703384"/>
            <a:ext cx="1955321" cy="1369699"/>
          </a:xfrm>
          <a:prstGeom prst="wedgeRectCallout">
            <a:avLst>
              <a:gd name="adj1" fmla="val -49660"/>
              <a:gd name="adj2" fmla="val -28739"/>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Support for large and small screens</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In addition to the 1001 width, a higher 1343 width designed to support larger screens.  The “responsive” design also scales down to smartphone size.</a:t>
            </a:r>
            <a:endParaRPr lang="en-US" altLang="en-US" sz="1000" dirty="0">
              <a:latin typeface="Trebuchet MS" panose="020B0603020202020204" pitchFamily="34" charset="0"/>
            </a:endParaRPr>
          </a:p>
        </p:txBody>
      </p:sp>
      <p:sp>
        <p:nvSpPr>
          <p:cNvPr id="14" name="AutoShape 17"/>
          <p:cNvSpPr>
            <a:spLocks noChangeArrowheads="1"/>
          </p:cNvSpPr>
          <p:nvPr/>
        </p:nvSpPr>
        <p:spPr bwMode="auto">
          <a:xfrm>
            <a:off x="266700" y="4854469"/>
            <a:ext cx="1600200" cy="1350042"/>
          </a:xfrm>
          <a:prstGeom prst="wedgeRectCallout">
            <a:avLst>
              <a:gd name="adj1" fmla="val 68537"/>
              <a:gd name="adj2" fmla="val -14913"/>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Fixed box</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Based on feedback on the project so far, a boxed look is to be used so the content doesn’t just flow full left to right on very large screens.</a:t>
            </a:r>
            <a:endParaRPr lang="en-US" altLang="en-US" sz="1000" dirty="0">
              <a:latin typeface="Trebuchet MS" panose="020B0603020202020204" pitchFamily="34" charset="0"/>
            </a:endParaRPr>
          </a:p>
        </p:txBody>
      </p:sp>
    </p:spTree>
    <p:extLst>
      <p:ext uri="{BB962C8B-B14F-4D97-AF65-F5344CB8AC3E}">
        <p14:creationId xmlns:p14="http://schemas.microsoft.com/office/powerpoint/2010/main" val="143986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13</a:t>
            </a:fld>
            <a:endParaRPr lang="en-US" dirty="0"/>
          </a:p>
        </p:txBody>
      </p:sp>
      <p:sp>
        <p:nvSpPr>
          <p:cNvPr id="5" name="Title 4"/>
          <p:cNvSpPr>
            <a:spLocks noGrp="1"/>
          </p:cNvSpPr>
          <p:nvPr>
            <p:ph type="title"/>
          </p:nvPr>
        </p:nvSpPr>
        <p:spPr/>
        <p:txBody>
          <a:bodyPr/>
          <a:lstStyle/>
          <a:p>
            <a:r>
              <a:rPr lang="en-US" dirty="0" smtClean="0"/>
              <a:t>Site Template Design - Responsive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
        <p:nvSpPr>
          <p:cNvPr id="15" name="Content Placeholder 5"/>
          <p:cNvSpPr>
            <a:spLocks noGrp="1"/>
          </p:cNvSpPr>
          <p:nvPr>
            <p:ph type="body" sz="quarter" idx="15"/>
          </p:nvPr>
        </p:nvSpPr>
        <p:spPr>
          <a:xfrm>
            <a:off x="304800" y="1143000"/>
            <a:ext cx="8686800" cy="4419600"/>
          </a:xfrm>
        </p:spPr>
        <p:txBody>
          <a:bodyPr anchor="t">
            <a:noAutofit/>
          </a:bodyPr>
          <a:lstStyle/>
          <a:p>
            <a:pPr marL="0"/>
            <a:r>
              <a:rPr lang="en-US" sz="1400" dirty="0" smtClean="0"/>
              <a:t>Here are actual screenshots of the developmental version of the SSA website to demonstrate the “responsive” design.  See how the content page (in this case, the history page) reformats to the phone format by putting the blocks at the bottom, changing the top menu to a pop up instead of tabs, and showing the content itself in a way easier to read on the thin screen.  These pics are showing the same page as you scroll down to read it:</a:t>
            </a:r>
          </a:p>
        </p:txBody>
      </p:sp>
      <p:pic>
        <p:nvPicPr>
          <p:cNvPr id="3" name="Picture 2"/>
          <p:cNvPicPr>
            <a:picLocks noChangeAspect="1"/>
          </p:cNvPicPr>
          <p:nvPr/>
        </p:nvPicPr>
        <p:blipFill>
          <a:blip r:embed="rId2"/>
          <a:stretch>
            <a:fillRect/>
          </a:stretch>
        </p:blipFill>
        <p:spPr>
          <a:xfrm>
            <a:off x="685800" y="2514600"/>
            <a:ext cx="2294811" cy="3665961"/>
          </a:xfrm>
          <a:prstGeom prst="rect">
            <a:avLst/>
          </a:prstGeom>
        </p:spPr>
      </p:pic>
      <p:pic>
        <p:nvPicPr>
          <p:cNvPr id="4" name="Picture 3"/>
          <p:cNvPicPr>
            <a:picLocks noChangeAspect="1"/>
          </p:cNvPicPr>
          <p:nvPr/>
        </p:nvPicPr>
        <p:blipFill>
          <a:blip r:embed="rId3"/>
          <a:stretch>
            <a:fillRect/>
          </a:stretch>
        </p:blipFill>
        <p:spPr>
          <a:xfrm>
            <a:off x="3200401" y="2514600"/>
            <a:ext cx="2222566" cy="3661678"/>
          </a:xfrm>
          <a:prstGeom prst="rect">
            <a:avLst/>
          </a:prstGeom>
        </p:spPr>
      </p:pic>
      <p:pic>
        <p:nvPicPr>
          <p:cNvPr id="6" name="Picture 5"/>
          <p:cNvPicPr>
            <a:picLocks noChangeAspect="1"/>
          </p:cNvPicPr>
          <p:nvPr/>
        </p:nvPicPr>
        <p:blipFill>
          <a:blip r:embed="rId4"/>
          <a:stretch>
            <a:fillRect/>
          </a:stretch>
        </p:blipFill>
        <p:spPr>
          <a:xfrm>
            <a:off x="5642757" y="2514599"/>
            <a:ext cx="2239045" cy="3688827"/>
          </a:xfrm>
          <a:prstGeom prst="rect">
            <a:avLst/>
          </a:prstGeom>
        </p:spPr>
      </p:pic>
    </p:spTree>
    <p:extLst>
      <p:ext uri="{BB962C8B-B14F-4D97-AF65-F5344CB8AC3E}">
        <p14:creationId xmlns:p14="http://schemas.microsoft.com/office/powerpoint/2010/main" val="51992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14</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Several different types of content “blocks” will be created and utilized as part of a right side breakouts area on various pages.  Each block can be assigned to specific content pages and/or the home page.</a:t>
            </a:r>
          </a:p>
          <a:p>
            <a:pPr marL="0"/>
            <a:endParaRPr lang="en-US" sz="1400" dirty="0"/>
          </a:p>
          <a:p>
            <a:pPr marL="285750" indent="-285750">
              <a:buFont typeface="Arial" panose="020B0604020202020204" pitchFamily="34" charset="0"/>
              <a:buChar char="•"/>
            </a:pPr>
            <a:r>
              <a:rPr lang="en-US" sz="1400" b="1" dirty="0" smtClean="0"/>
              <a:t>Hot SSA Topics.</a:t>
            </a:r>
            <a:r>
              <a:rPr lang="en-US" sz="1400" dirty="0" smtClean="0"/>
              <a:t>  Selected forum topics from the new SSA private forums.</a:t>
            </a:r>
          </a:p>
          <a:p>
            <a:pPr marL="285750" indent="-285750">
              <a:buFont typeface="Arial" panose="020B0604020202020204" pitchFamily="34" charset="0"/>
              <a:buChar char="•"/>
            </a:pPr>
            <a:r>
              <a:rPr lang="en-US" sz="1400" b="1" dirty="0" smtClean="0"/>
              <a:t>Recent SSA Topics.</a:t>
            </a:r>
            <a:r>
              <a:rPr lang="en-US" sz="1400" dirty="0" smtClean="0"/>
              <a:t>  List of the most recent general forum topics.</a:t>
            </a:r>
          </a:p>
          <a:p>
            <a:pPr marL="285750" indent="-285750">
              <a:buFont typeface="Arial" panose="020B0604020202020204" pitchFamily="34" charset="0"/>
              <a:buChar char="•"/>
            </a:pPr>
            <a:r>
              <a:rPr lang="en-US" sz="1400" b="1" dirty="0"/>
              <a:t>Recent </a:t>
            </a:r>
            <a:r>
              <a:rPr lang="en-US" sz="1400" b="1" dirty="0" smtClean="0"/>
              <a:t>Unclaimed Property </a:t>
            </a:r>
            <a:r>
              <a:rPr lang="en-US" sz="1400" b="1" dirty="0"/>
              <a:t>Topics.</a:t>
            </a:r>
            <a:r>
              <a:rPr lang="en-US" sz="1400" dirty="0"/>
              <a:t>  List of the most recent </a:t>
            </a:r>
            <a:r>
              <a:rPr lang="en-US" sz="1400" dirty="0" smtClean="0"/>
              <a:t>unclaimed property </a:t>
            </a:r>
            <a:r>
              <a:rPr lang="en-US" sz="1400" dirty="0"/>
              <a:t>forum topics</a:t>
            </a:r>
            <a:r>
              <a:rPr lang="en-US" sz="1400" dirty="0" smtClean="0"/>
              <a:t>.</a:t>
            </a:r>
          </a:p>
          <a:p>
            <a:pPr marL="285750" indent="-285750">
              <a:buFont typeface="Arial" panose="020B0604020202020204" pitchFamily="34" charset="0"/>
              <a:buChar char="•"/>
            </a:pPr>
            <a:r>
              <a:rPr lang="en-US" sz="1400" b="1" dirty="0" smtClean="0"/>
              <a:t>SSA Member Badge.</a:t>
            </a:r>
            <a:r>
              <a:rPr lang="en-US" sz="1400" dirty="0" smtClean="0"/>
              <a:t>  When posting articles or forum topics, a visible block with the member’s name, photo, and other information.  Some information is visually restricted to SSA member’s (contact information, etc.) while others will remain publically visible (photo, name, company name).</a:t>
            </a:r>
          </a:p>
          <a:p>
            <a:pPr marL="285750" indent="-285750">
              <a:buFont typeface="Arial" panose="020B0604020202020204" pitchFamily="34" charset="0"/>
              <a:buChar char="•"/>
            </a:pPr>
            <a:r>
              <a:rPr lang="en-US" sz="1400" b="1" dirty="0" smtClean="0"/>
              <a:t>eLearning Course.</a:t>
            </a:r>
            <a:r>
              <a:rPr lang="en-US" sz="1400" dirty="0" smtClean="0"/>
              <a:t>  Each course can have a block so it can be highlighted on selected pages.</a:t>
            </a:r>
          </a:p>
          <a:p>
            <a:pPr marL="285750" indent="-285750">
              <a:buFont typeface="Arial" panose="020B0604020202020204" pitchFamily="34" charset="0"/>
              <a:buChar char="•"/>
            </a:pPr>
            <a:r>
              <a:rPr lang="en-US" sz="1400" b="1" dirty="0" smtClean="0"/>
              <a:t>SSA Event.</a:t>
            </a:r>
            <a:r>
              <a:rPr lang="en-US" sz="1400" dirty="0" smtClean="0"/>
              <a:t>  Each event can have a block as well.</a:t>
            </a:r>
          </a:p>
          <a:p>
            <a:pPr marL="285750" indent="-285750">
              <a:buFont typeface="Arial" panose="020B0604020202020204" pitchFamily="34" charset="0"/>
              <a:buChar char="•"/>
            </a:pPr>
            <a:r>
              <a:rPr lang="en-US" sz="1400" b="1" dirty="0" smtClean="0"/>
              <a:t>SSA Member Spotlight.</a:t>
            </a:r>
            <a:r>
              <a:rPr lang="en-US" sz="1400" dirty="0" smtClean="0"/>
              <a:t>  A block to highlight the currently spotlighted member and link to that spotlight page.</a:t>
            </a:r>
          </a:p>
          <a:p>
            <a:pPr marL="285750" indent="-285750">
              <a:buFont typeface="Arial" panose="020B0604020202020204" pitchFamily="34" charset="0"/>
              <a:buChar char="•"/>
            </a:pPr>
            <a:r>
              <a:rPr lang="en-US" sz="1400" b="1" dirty="0" smtClean="0"/>
              <a:t>Videos.</a:t>
            </a:r>
            <a:r>
              <a:rPr lang="en-US" sz="1400" dirty="0" smtClean="0"/>
              <a:t>  Training or webinar videos put in a block and usable on different pages.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p:txBody>
          <a:bodyPr/>
          <a:lstStyle/>
          <a:p>
            <a:r>
              <a:rPr lang="en-US" dirty="0" smtClean="0"/>
              <a:t>Right Side Breakouts (“blocks”)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168603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632597" y="1072623"/>
            <a:ext cx="4876800" cy="5182482"/>
          </a:xfrm>
          <a:prstGeom prst="rect">
            <a:avLst/>
          </a:prstGeom>
        </p:spPr>
      </p:pic>
      <p:sp>
        <p:nvSpPr>
          <p:cNvPr id="2" name="Slide Number Placeholder 1"/>
          <p:cNvSpPr>
            <a:spLocks noGrp="1"/>
          </p:cNvSpPr>
          <p:nvPr>
            <p:ph type="sldNum" sz="quarter" idx="10"/>
          </p:nvPr>
        </p:nvSpPr>
        <p:spPr/>
        <p:txBody>
          <a:bodyPr/>
          <a:lstStyle/>
          <a:p>
            <a:fld id="{FD99AA8B-2E7A-4BBC-8FDE-CA7CF71DD330}" type="slidenum">
              <a:rPr lang="en-US" smtClean="0"/>
              <a:pPr/>
              <a:t>15</a:t>
            </a:fld>
            <a:endParaRPr lang="en-US" dirty="0"/>
          </a:p>
        </p:txBody>
      </p:sp>
      <p:sp>
        <p:nvSpPr>
          <p:cNvPr id="5" name="Title 4"/>
          <p:cNvSpPr>
            <a:spLocks noGrp="1"/>
          </p:cNvSpPr>
          <p:nvPr>
            <p:ph type="title"/>
          </p:nvPr>
        </p:nvSpPr>
        <p:spPr/>
        <p:txBody>
          <a:bodyPr/>
          <a:lstStyle/>
          <a:p>
            <a:r>
              <a:rPr lang="en-US" dirty="0" smtClean="0"/>
              <a:t>Template: Home Page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
        <p:nvSpPr>
          <p:cNvPr id="8" name="AutoShape 17"/>
          <p:cNvSpPr>
            <a:spLocks noChangeArrowheads="1"/>
          </p:cNvSpPr>
          <p:nvPr/>
        </p:nvSpPr>
        <p:spPr bwMode="auto">
          <a:xfrm>
            <a:off x="368060" y="1477962"/>
            <a:ext cx="2070340" cy="969042"/>
          </a:xfrm>
          <a:prstGeom prst="wedgeRectCallout">
            <a:avLst>
              <a:gd name="adj1" fmla="val 127677"/>
              <a:gd name="adj2" fmla="val 55790"/>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Rotating News Banner</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Large, but not full-screen or super tall, area that rotates news items with graphics, text and a link.</a:t>
            </a:r>
            <a:endParaRPr lang="en-US" altLang="en-US" sz="1000" dirty="0">
              <a:latin typeface="Trebuchet MS" panose="020B0603020202020204" pitchFamily="34" charset="0"/>
            </a:endParaRPr>
          </a:p>
        </p:txBody>
      </p:sp>
      <p:sp>
        <p:nvSpPr>
          <p:cNvPr id="9" name="AutoShape 17"/>
          <p:cNvSpPr>
            <a:spLocks noChangeArrowheads="1"/>
          </p:cNvSpPr>
          <p:nvPr/>
        </p:nvSpPr>
        <p:spPr bwMode="auto">
          <a:xfrm>
            <a:off x="7315200" y="1834550"/>
            <a:ext cx="1600200" cy="1442050"/>
          </a:xfrm>
          <a:prstGeom prst="wedgeRectCallout">
            <a:avLst>
              <a:gd name="adj1" fmla="val -73781"/>
              <a:gd name="adj2" fmla="val -68587"/>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Same Header</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Site look will remain 100% consistent from page to page – instead of a “splash page” model where the home page doesn’t have the same navigation.</a:t>
            </a:r>
            <a:endParaRPr lang="en-US" altLang="en-US" sz="1000" dirty="0">
              <a:latin typeface="Trebuchet MS" panose="020B0603020202020204" pitchFamily="34" charset="0"/>
            </a:endParaRPr>
          </a:p>
        </p:txBody>
      </p:sp>
      <p:sp>
        <p:nvSpPr>
          <p:cNvPr id="10" name="AutoShape 17"/>
          <p:cNvSpPr>
            <a:spLocks noChangeArrowheads="1"/>
          </p:cNvSpPr>
          <p:nvPr/>
        </p:nvSpPr>
        <p:spPr bwMode="auto">
          <a:xfrm>
            <a:off x="571500" y="4572000"/>
            <a:ext cx="1600200" cy="1041121"/>
          </a:xfrm>
          <a:prstGeom prst="wedgeRectCallout">
            <a:avLst>
              <a:gd name="adj1" fmla="val 152634"/>
              <a:gd name="adj2" fmla="val -56595"/>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Selected Blocks</a:t>
            </a:r>
            <a:endParaRPr lang="en-US" altLang="en-US" sz="1400" b="1" dirty="0">
              <a:latin typeface="Trebuchet MS" panose="020B0603020202020204" pitchFamily="34" charset="0"/>
            </a:endParaRPr>
          </a:p>
          <a:p>
            <a:pPr algn="ctr">
              <a:spcBef>
                <a:spcPct val="0"/>
              </a:spcBef>
              <a:buFontTx/>
              <a:buNone/>
            </a:pPr>
            <a:r>
              <a:rPr lang="en-US" altLang="en-US" sz="1000" dirty="0" smtClean="0">
                <a:latin typeface="Trebuchet MS" panose="020B0603020202020204" pitchFamily="34" charset="0"/>
              </a:rPr>
              <a:t>Blocks can be selected to appear on the home page for any of the site content items, lists, etc.</a:t>
            </a:r>
            <a:endParaRPr lang="en-US" altLang="en-US" sz="1000" dirty="0">
              <a:latin typeface="Trebuchet MS" panose="020B0603020202020204" pitchFamily="34" charset="0"/>
            </a:endParaRPr>
          </a:p>
        </p:txBody>
      </p:sp>
      <p:sp>
        <p:nvSpPr>
          <p:cNvPr id="7" name="TextBox 6"/>
          <p:cNvSpPr txBox="1"/>
          <p:nvPr/>
        </p:nvSpPr>
        <p:spPr>
          <a:xfrm>
            <a:off x="304800" y="2503821"/>
            <a:ext cx="2322046" cy="1200329"/>
          </a:xfrm>
          <a:prstGeom prst="rect">
            <a:avLst/>
          </a:prstGeom>
          <a:noFill/>
        </p:spPr>
        <p:txBody>
          <a:bodyPr wrap="none" rtlCol="0">
            <a:spAutoFit/>
          </a:bodyPr>
          <a:lstStyle/>
          <a:p>
            <a:r>
              <a:rPr lang="en-US" sz="1200" dirty="0" smtClean="0"/>
              <a:t>NOTE: the trend is to go with</a:t>
            </a:r>
          </a:p>
          <a:p>
            <a:r>
              <a:rPr lang="en-US" sz="1200" dirty="0" smtClean="0"/>
              <a:t>absolutely massive images on</a:t>
            </a:r>
          </a:p>
          <a:p>
            <a:r>
              <a:rPr lang="en-US" sz="1200" dirty="0" smtClean="0"/>
              <a:t>the home page – JMarc doesn’t</a:t>
            </a:r>
          </a:p>
          <a:p>
            <a:r>
              <a:rPr lang="en-US" sz="1200" dirty="0"/>
              <a:t>r</a:t>
            </a:r>
            <a:r>
              <a:rPr lang="en-US" sz="1200" dirty="0" smtClean="0"/>
              <a:t>ecommend that approach for</a:t>
            </a:r>
          </a:p>
          <a:p>
            <a:r>
              <a:rPr lang="en-US" sz="1200" dirty="0"/>
              <a:t>t</a:t>
            </a:r>
            <a:r>
              <a:rPr lang="en-US" sz="1200" dirty="0" smtClean="0"/>
              <a:t>he SSA – instead present a</a:t>
            </a:r>
          </a:p>
          <a:p>
            <a:r>
              <a:rPr lang="en-US" sz="1200" dirty="0" smtClean="0"/>
              <a:t>cleaner, more functional look.</a:t>
            </a:r>
            <a:endParaRPr lang="en-US" sz="1200" dirty="0"/>
          </a:p>
        </p:txBody>
      </p:sp>
    </p:spTree>
    <p:extLst>
      <p:ext uri="{BB962C8B-B14F-4D97-AF65-F5344CB8AC3E}">
        <p14:creationId xmlns:p14="http://schemas.microsoft.com/office/powerpoint/2010/main" val="51448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16</a:t>
            </a:fld>
            <a:endParaRPr lang="en-US" dirty="0"/>
          </a:p>
        </p:txBody>
      </p:sp>
      <p:sp>
        <p:nvSpPr>
          <p:cNvPr id="5" name="Title 4"/>
          <p:cNvSpPr>
            <a:spLocks noGrp="1"/>
          </p:cNvSpPr>
          <p:nvPr>
            <p:ph type="title"/>
          </p:nvPr>
        </p:nvSpPr>
        <p:spPr/>
        <p:txBody>
          <a:bodyPr/>
          <a:lstStyle/>
          <a:p>
            <a:r>
              <a:rPr lang="en-US" dirty="0" smtClean="0"/>
              <a:t>Template: Content Page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pic>
        <p:nvPicPr>
          <p:cNvPr id="4" name="Picture 3"/>
          <p:cNvPicPr>
            <a:picLocks noChangeAspect="1"/>
          </p:cNvPicPr>
          <p:nvPr/>
        </p:nvPicPr>
        <p:blipFill>
          <a:blip r:embed="rId2"/>
          <a:stretch>
            <a:fillRect/>
          </a:stretch>
        </p:blipFill>
        <p:spPr>
          <a:xfrm>
            <a:off x="1562100" y="1198353"/>
            <a:ext cx="6019800" cy="4939553"/>
          </a:xfrm>
          <a:prstGeom prst="rect">
            <a:avLst/>
          </a:prstGeom>
        </p:spPr>
      </p:pic>
    </p:spTree>
    <p:extLst>
      <p:ext uri="{BB962C8B-B14F-4D97-AF65-F5344CB8AC3E}">
        <p14:creationId xmlns:p14="http://schemas.microsoft.com/office/powerpoint/2010/main" val="35454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17</a:t>
            </a:fld>
            <a:endParaRPr lang="en-US" dirty="0"/>
          </a:p>
        </p:txBody>
      </p:sp>
      <p:sp>
        <p:nvSpPr>
          <p:cNvPr id="6" name="Content Placeholder 5"/>
          <p:cNvSpPr>
            <a:spLocks noGrp="1"/>
          </p:cNvSpPr>
          <p:nvPr>
            <p:ph type="body" sz="quarter" idx="15"/>
          </p:nvPr>
        </p:nvSpPr>
        <p:spPr>
          <a:xfrm>
            <a:off x="304800" y="1295400"/>
            <a:ext cx="3657600" cy="4419600"/>
          </a:xfrm>
        </p:spPr>
        <p:txBody>
          <a:bodyPr anchor="t">
            <a:noAutofit/>
          </a:bodyPr>
          <a:lstStyle/>
          <a:p>
            <a:pPr marL="0"/>
            <a:r>
              <a:rPr lang="en-US" sz="1400" dirty="0" smtClean="0"/>
              <a:t>This is a very early developmental screenshot (not a mockup) and it will receive considerable visual tweaks as the sight is built.</a:t>
            </a:r>
          </a:p>
          <a:p>
            <a:pPr marL="0"/>
            <a:endParaRPr lang="en-US" sz="1400" dirty="0"/>
          </a:p>
          <a:p>
            <a:pPr marL="0"/>
            <a:r>
              <a:rPr lang="en-US" sz="1400" dirty="0" smtClean="0"/>
              <a:t>The forum system will offer multiple forums, each with their own topic threads and ability to read/reply for members only.</a:t>
            </a:r>
          </a:p>
          <a:p>
            <a:pPr marL="0"/>
            <a:endParaRPr lang="en-US" sz="1400" dirty="0"/>
          </a:p>
          <a:p>
            <a:pPr marL="0"/>
            <a:r>
              <a:rPr lang="en-US" sz="1400" dirty="0" smtClean="0"/>
              <a:t>Anonymous users will not be able to see posts in a forum – we can decide later if they see the list of forums or not as tease.</a:t>
            </a:r>
          </a:p>
        </p:txBody>
      </p:sp>
      <p:sp>
        <p:nvSpPr>
          <p:cNvPr id="5" name="Title 4"/>
          <p:cNvSpPr>
            <a:spLocks noGrp="1"/>
          </p:cNvSpPr>
          <p:nvPr>
            <p:ph type="title"/>
          </p:nvPr>
        </p:nvSpPr>
        <p:spPr/>
        <p:txBody>
          <a:bodyPr/>
          <a:lstStyle/>
          <a:p>
            <a:r>
              <a:rPr lang="en-US" dirty="0" smtClean="0"/>
              <a:t>Template: Forum Topic &amp;  Replies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pic>
        <p:nvPicPr>
          <p:cNvPr id="4" name="Picture 3"/>
          <p:cNvPicPr>
            <a:picLocks noChangeAspect="1"/>
          </p:cNvPicPr>
          <p:nvPr/>
        </p:nvPicPr>
        <p:blipFill>
          <a:blip r:embed="rId2"/>
          <a:stretch>
            <a:fillRect/>
          </a:stretch>
        </p:blipFill>
        <p:spPr>
          <a:xfrm>
            <a:off x="4419600" y="1053147"/>
            <a:ext cx="4419600" cy="4718709"/>
          </a:xfrm>
          <a:prstGeom prst="rect">
            <a:avLst/>
          </a:prstGeom>
        </p:spPr>
      </p:pic>
    </p:spTree>
    <p:extLst>
      <p:ext uri="{BB962C8B-B14F-4D97-AF65-F5344CB8AC3E}">
        <p14:creationId xmlns:p14="http://schemas.microsoft.com/office/powerpoint/2010/main" val="161733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18</a:t>
            </a:fld>
            <a:endParaRPr lang="en-US" dirty="0"/>
          </a:p>
        </p:txBody>
      </p:sp>
      <p:sp>
        <p:nvSpPr>
          <p:cNvPr id="5" name="Title 4"/>
          <p:cNvSpPr>
            <a:spLocks noGrp="1"/>
          </p:cNvSpPr>
          <p:nvPr>
            <p:ph type="title"/>
          </p:nvPr>
        </p:nvSpPr>
        <p:spPr/>
        <p:txBody>
          <a:bodyPr/>
          <a:lstStyle/>
          <a:p>
            <a:r>
              <a:rPr lang="en-US" dirty="0" smtClean="0"/>
              <a:t>Template: eLearning (to purchase)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pic>
        <p:nvPicPr>
          <p:cNvPr id="3" name="Picture 2"/>
          <p:cNvPicPr>
            <a:picLocks noChangeAspect="1"/>
          </p:cNvPicPr>
          <p:nvPr/>
        </p:nvPicPr>
        <p:blipFill>
          <a:blip r:embed="rId2"/>
          <a:stretch>
            <a:fillRect/>
          </a:stretch>
        </p:blipFill>
        <p:spPr>
          <a:xfrm>
            <a:off x="2286000" y="1174880"/>
            <a:ext cx="4764829" cy="5083100"/>
          </a:xfrm>
          <a:prstGeom prst="rect">
            <a:avLst/>
          </a:prstGeom>
        </p:spPr>
      </p:pic>
      <p:sp>
        <p:nvSpPr>
          <p:cNvPr id="8" name="AutoShape 17"/>
          <p:cNvSpPr>
            <a:spLocks noChangeArrowheads="1"/>
          </p:cNvSpPr>
          <p:nvPr/>
        </p:nvSpPr>
        <p:spPr bwMode="auto">
          <a:xfrm>
            <a:off x="326366" y="3200400"/>
            <a:ext cx="1864571" cy="1210197"/>
          </a:xfrm>
          <a:prstGeom prst="wedgeRectCallout">
            <a:avLst>
              <a:gd name="adj1" fmla="val 68432"/>
              <a:gd name="adj2" fmla="val 17537"/>
            </a:avLst>
          </a:prstGeom>
          <a:solidFill>
            <a:srgbClr val="FF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eLearning as </a:t>
            </a:r>
            <a:r>
              <a:rPr lang="en-US" altLang="en-US" sz="1400" b="1" dirty="0" err="1" smtClean="0">
                <a:latin typeface="Trebuchet MS" panose="020B0603020202020204" pitchFamily="34" charset="0"/>
              </a:rPr>
              <a:t>eCommerce</a:t>
            </a:r>
            <a:r>
              <a:rPr lang="en-US" altLang="en-US" sz="1400" b="1" dirty="0" smtClean="0">
                <a:latin typeface="Trebuchet MS" panose="020B0603020202020204" pitchFamily="34" charset="0"/>
              </a:rPr>
              <a:t> items</a:t>
            </a:r>
          </a:p>
          <a:p>
            <a:pPr algn="ctr">
              <a:spcBef>
                <a:spcPct val="0"/>
              </a:spcBef>
              <a:buFontTx/>
              <a:buNone/>
            </a:pPr>
            <a:r>
              <a:rPr lang="en-US" altLang="en-US" sz="1000" dirty="0" smtClean="0">
                <a:latin typeface="Trebuchet MS" panose="020B0603020202020204" pitchFamily="34" charset="0"/>
              </a:rPr>
              <a:t>Each course can be individually purchased, or accessible for active members for free.</a:t>
            </a:r>
            <a:endParaRPr lang="en-US" altLang="en-US" sz="1000" dirty="0">
              <a:latin typeface="Trebuchet MS" panose="020B0603020202020204" pitchFamily="34" charset="0"/>
            </a:endParaRPr>
          </a:p>
        </p:txBody>
      </p:sp>
    </p:spTree>
    <p:extLst>
      <p:ext uri="{BB962C8B-B14F-4D97-AF65-F5344CB8AC3E}">
        <p14:creationId xmlns:p14="http://schemas.microsoft.com/office/powerpoint/2010/main" val="119034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19</a:t>
            </a:fld>
            <a:endParaRPr lang="en-US" dirty="0"/>
          </a:p>
        </p:txBody>
      </p:sp>
      <p:sp>
        <p:nvSpPr>
          <p:cNvPr id="6" name="Content Placeholder 5"/>
          <p:cNvSpPr>
            <a:spLocks noGrp="1"/>
          </p:cNvSpPr>
          <p:nvPr>
            <p:ph type="body" sz="quarter" idx="15"/>
          </p:nvPr>
        </p:nvSpPr>
        <p:spPr>
          <a:xfrm>
            <a:off x="304800" y="1295400"/>
            <a:ext cx="1676400" cy="4419600"/>
          </a:xfrm>
        </p:spPr>
        <p:txBody>
          <a:bodyPr anchor="t">
            <a:noAutofit/>
          </a:bodyPr>
          <a:lstStyle/>
          <a:p>
            <a:pPr marL="0"/>
            <a:r>
              <a:rPr lang="en-US" sz="1400" dirty="0" smtClean="0"/>
              <a:t>Note: all mockups, but especially this one, my look different when implemented.</a:t>
            </a:r>
          </a:p>
          <a:p>
            <a:pPr marL="0"/>
            <a:endParaRPr lang="en-US" sz="1400" dirty="0"/>
          </a:p>
          <a:p>
            <a:pPr marL="0"/>
            <a:r>
              <a:rPr lang="en-US" sz="1400" dirty="0" smtClean="0"/>
              <a:t>NOTE: add disclosure about photos being taken and posted later.</a:t>
            </a:r>
          </a:p>
        </p:txBody>
      </p:sp>
      <p:sp>
        <p:nvSpPr>
          <p:cNvPr id="5" name="Title 4"/>
          <p:cNvSpPr>
            <a:spLocks noGrp="1"/>
          </p:cNvSpPr>
          <p:nvPr>
            <p:ph type="title"/>
          </p:nvPr>
        </p:nvSpPr>
        <p:spPr/>
        <p:txBody>
          <a:bodyPr/>
          <a:lstStyle/>
          <a:p>
            <a:r>
              <a:rPr lang="en-US" dirty="0" smtClean="0"/>
              <a:t>Template: Event (to purchase)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pic>
        <p:nvPicPr>
          <p:cNvPr id="3" name="Picture 2"/>
          <p:cNvPicPr>
            <a:picLocks noChangeAspect="1"/>
          </p:cNvPicPr>
          <p:nvPr/>
        </p:nvPicPr>
        <p:blipFill>
          <a:blip r:embed="rId2"/>
          <a:stretch>
            <a:fillRect/>
          </a:stretch>
        </p:blipFill>
        <p:spPr>
          <a:xfrm>
            <a:off x="2667000" y="990600"/>
            <a:ext cx="4937571" cy="5267380"/>
          </a:xfrm>
          <a:prstGeom prst="rect">
            <a:avLst/>
          </a:prstGeom>
        </p:spPr>
      </p:pic>
    </p:spTree>
    <p:extLst>
      <p:ext uri="{BB962C8B-B14F-4D97-AF65-F5344CB8AC3E}">
        <p14:creationId xmlns:p14="http://schemas.microsoft.com/office/powerpoint/2010/main" val="395228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a:t>
            </a:fld>
            <a:endParaRPr lang="en-US" dirty="0"/>
          </a:p>
        </p:txBody>
      </p:sp>
      <p:sp>
        <p:nvSpPr>
          <p:cNvPr id="3" name="Title 2"/>
          <p:cNvSpPr>
            <a:spLocks noGrp="1"/>
          </p:cNvSpPr>
          <p:nvPr>
            <p:ph type="title"/>
          </p:nvPr>
        </p:nvSpPr>
        <p:spPr/>
        <p:txBody>
          <a:bodyPr/>
          <a:lstStyle/>
          <a:p>
            <a:r>
              <a:rPr lang="en-US" dirty="0" smtClean="0"/>
              <a:t>Road Map Status</a:t>
            </a:r>
            <a:endParaRPr lang="en-US" dirty="0"/>
          </a:p>
        </p:txBody>
      </p:sp>
      <p:sp>
        <p:nvSpPr>
          <p:cNvPr id="4" name="Text Placeholder 3"/>
          <p:cNvSpPr>
            <a:spLocks noGrp="1"/>
          </p:cNvSpPr>
          <p:nvPr>
            <p:ph type="body" sz="quarter" idx="11"/>
          </p:nvPr>
        </p:nvSpPr>
        <p:spPr>
          <a:xfrm>
            <a:off x="381000" y="1096963"/>
            <a:ext cx="8153400" cy="4618037"/>
          </a:xfrm>
        </p:spPr>
        <p:txBody>
          <a:bodyPr>
            <a:normAutofit fontScale="85000" lnSpcReduction="20000"/>
          </a:bodyPr>
          <a:lstStyle/>
          <a:p>
            <a:r>
              <a:rPr lang="en-US" dirty="0" smtClean="0">
                <a:solidFill>
                  <a:srgbClr val="FF0000"/>
                </a:solidFill>
              </a:rPr>
              <a:t>Latest road map (V6.1) delivered 2/11/15 for final review and approvals.</a:t>
            </a:r>
          </a:p>
          <a:p>
            <a:pPr marL="285750" indent="-285750">
              <a:buFont typeface="Arial" panose="020B0604020202020204" pitchFamily="34" charset="0"/>
              <a:buChar char="•"/>
            </a:pPr>
            <a:endParaRPr lang="en-US" dirty="0" smtClean="0">
              <a:solidFill>
                <a:schemeClr val="accent3">
                  <a:lumMod val="50000"/>
                </a:schemeClr>
              </a:solidFill>
            </a:endParaRPr>
          </a:p>
          <a:p>
            <a:r>
              <a:rPr lang="en-US" dirty="0" smtClean="0">
                <a:solidFill>
                  <a:schemeClr val="accent3">
                    <a:lumMod val="50000"/>
                  </a:schemeClr>
                </a:solidFill>
              </a:rPr>
              <a:t>NOTE: Items are not all set in stone so, for example, the site map structure can (and probably will) change as the development site matures and we continue to receive feedback from the SSA.</a:t>
            </a:r>
          </a:p>
          <a:p>
            <a:endParaRPr lang="en-US" dirty="0">
              <a:solidFill>
                <a:schemeClr val="accent3">
                  <a:lumMod val="50000"/>
                </a:schemeClr>
              </a:solidFill>
            </a:endParaRPr>
          </a:p>
          <a:p>
            <a:r>
              <a:rPr lang="en-US" b="1" dirty="0" smtClean="0">
                <a:solidFill>
                  <a:schemeClr val="accent3">
                    <a:lumMod val="50000"/>
                  </a:schemeClr>
                </a:solidFill>
              </a:rPr>
              <a:t>CHANGES FROM V5:</a:t>
            </a:r>
          </a:p>
          <a:p>
            <a:pPr marL="342900" indent="-342900">
              <a:buFont typeface="+mj-lt"/>
              <a:buAutoNum type="arabicPeriod"/>
            </a:pPr>
            <a:r>
              <a:rPr lang="en-US" dirty="0" smtClean="0">
                <a:solidFill>
                  <a:schemeClr val="accent3">
                    <a:lumMod val="50000"/>
                  </a:schemeClr>
                </a:solidFill>
              </a:rPr>
              <a:t>Forum digest &amp; rights (slide 9) is new</a:t>
            </a:r>
          </a:p>
          <a:p>
            <a:pPr marL="342900" indent="-342900">
              <a:buFont typeface="+mj-lt"/>
              <a:buAutoNum type="arabicPeriod"/>
            </a:pPr>
            <a:r>
              <a:rPr lang="en-US" dirty="0" smtClean="0">
                <a:solidFill>
                  <a:schemeClr val="accent3">
                    <a:lumMod val="50000"/>
                  </a:schemeClr>
                </a:solidFill>
              </a:rPr>
              <a:t>Site </a:t>
            </a:r>
            <a:r>
              <a:rPr lang="en-US" dirty="0">
                <a:solidFill>
                  <a:schemeClr val="accent3">
                    <a:lumMod val="50000"/>
                  </a:schemeClr>
                </a:solidFill>
              </a:rPr>
              <a:t>Map (slide 11) greatly modified from many discussions </a:t>
            </a:r>
            <a:r>
              <a:rPr lang="en-US" dirty="0" smtClean="0">
                <a:solidFill>
                  <a:srgbClr val="FF0000"/>
                </a:solidFill>
              </a:rPr>
              <a:t>(and still needs review/discussion)</a:t>
            </a:r>
            <a:endParaRPr lang="en-US" dirty="0">
              <a:solidFill>
                <a:srgbClr val="FF0000"/>
              </a:solidFill>
            </a:endParaRPr>
          </a:p>
          <a:p>
            <a:pPr marL="342900" indent="-342900">
              <a:buFont typeface="+mj-lt"/>
              <a:buAutoNum type="arabicPeriod"/>
            </a:pPr>
            <a:r>
              <a:rPr lang="en-US" dirty="0">
                <a:solidFill>
                  <a:schemeClr val="accent3">
                    <a:lumMod val="50000"/>
                  </a:schemeClr>
                </a:solidFill>
              </a:rPr>
              <a:t>Site Template Responsive Design (slide 13) now has screenshots of a developmental version of a page to showcase “responsive” design</a:t>
            </a:r>
          </a:p>
          <a:p>
            <a:pPr marL="342900" indent="-342900">
              <a:buFont typeface="+mj-lt"/>
              <a:buAutoNum type="arabicPeriod"/>
            </a:pPr>
            <a:r>
              <a:rPr lang="en-US" dirty="0">
                <a:solidFill>
                  <a:schemeClr val="accent3">
                    <a:lumMod val="50000"/>
                  </a:schemeClr>
                </a:solidFill>
              </a:rPr>
              <a:t>Template: Forum (slide 17) now has a mockup (actually a screenshot of early developer version)</a:t>
            </a:r>
          </a:p>
          <a:p>
            <a:pPr marL="342900" indent="-342900">
              <a:buFont typeface="+mj-lt"/>
              <a:buAutoNum type="arabicPeriod"/>
            </a:pPr>
            <a:r>
              <a:rPr lang="en-US" dirty="0">
                <a:solidFill>
                  <a:schemeClr val="accent3">
                    <a:lumMod val="50000"/>
                  </a:schemeClr>
                </a:solidFill>
              </a:rPr>
              <a:t>Template: Calendar (slide 20) now has a </a:t>
            </a:r>
            <a:r>
              <a:rPr lang="en-US" dirty="0" smtClean="0">
                <a:solidFill>
                  <a:schemeClr val="accent3">
                    <a:lumMod val="50000"/>
                  </a:schemeClr>
                </a:solidFill>
              </a:rPr>
              <a:t>mockup/screenshot</a:t>
            </a:r>
          </a:p>
          <a:p>
            <a:r>
              <a:rPr lang="en-US" b="1" dirty="0" smtClean="0">
                <a:solidFill>
                  <a:schemeClr val="accent3">
                    <a:lumMod val="50000"/>
                  </a:schemeClr>
                </a:solidFill>
              </a:rPr>
              <a:t>CHANGES FROM V6:</a:t>
            </a:r>
          </a:p>
          <a:p>
            <a:pPr marL="342900" indent="-342900">
              <a:buAutoNum type="arabicPeriod"/>
            </a:pPr>
            <a:r>
              <a:rPr lang="en-US" dirty="0" smtClean="0">
                <a:solidFill>
                  <a:schemeClr val="accent3">
                    <a:lumMod val="50000"/>
                  </a:schemeClr>
                </a:solidFill>
              </a:rPr>
              <a:t>Website Technology (slide 6) - removed LinkedIn (that Drupal component failed </a:t>
            </a:r>
            <a:r>
              <a:rPr lang="en-US" dirty="0" err="1" smtClean="0">
                <a:solidFill>
                  <a:schemeClr val="accent3">
                    <a:lumMod val="50000"/>
                  </a:schemeClr>
                </a:solidFill>
              </a:rPr>
              <a:t>JMarc</a:t>
            </a:r>
            <a:r>
              <a:rPr lang="en-US" dirty="0" smtClean="0">
                <a:solidFill>
                  <a:schemeClr val="accent3">
                    <a:lumMod val="50000"/>
                  </a:schemeClr>
                </a:solidFill>
              </a:rPr>
              <a:t> quality testing)</a:t>
            </a:r>
          </a:p>
          <a:p>
            <a:pPr marL="342900" indent="-342900">
              <a:buAutoNum type="arabicPeriod"/>
            </a:pPr>
            <a:r>
              <a:rPr lang="en-US" dirty="0" smtClean="0">
                <a:solidFill>
                  <a:schemeClr val="accent3">
                    <a:lumMod val="50000"/>
                  </a:schemeClr>
                </a:solidFill>
              </a:rPr>
              <a:t>Site Map (slide 11) main menus might be shorter – noted in slide</a:t>
            </a:r>
          </a:p>
          <a:p>
            <a:pPr marL="342900" indent="-342900">
              <a:buAutoNum type="arabicPeriod"/>
            </a:pPr>
            <a:r>
              <a:rPr lang="en-US" dirty="0" smtClean="0">
                <a:solidFill>
                  <a:schemeClr val="accent3">
                    <a:lumMod val="50000"/>
                  </a:schemeClr>
                </a:solidFill>
              </a:rPr>
              <a:t>User fields (slide 22) added note on phone asking if it should be required for members</a:t>
            </a:r>
          </a:p>
          <a:p>
            <a:pPr marL="342900" indent="-342900">
              <a:buAutoNum type="arabicPeriod"/>
            </a:pPr>
            <a:endParaRPr lang="en-US" dirty="0">
              <a:solidFill>
                <a:schemeClr val="accent3">
                  <a:lumMod val="50000"/>
                </a:schemeClr>
              </a:solidFill>
            </a:endParaRPr>
          </a:p>
          <a:p>
            <a:endParaRPr lang="en-US" dirty="0">
              <a:solidFill>
                <a:schemeClr val="accent3">
                  <a:lumMod val="50000"/>
                </a:schemeClr>
              </a:solidFill>
            </a:endParaRPr>
          </a:p>
          <a:p>
            <a:pPr marL="342900" lvl="1" indent="-342900">
              <a:buFont typeface="+mj-lt"/>
              <a:buAutoNum type="arabicPeriod"/>
            </a:pPr>
            <a:endParaRPr lang="en-US" b="1" dirty="0">
              <a:solidFill>
                <a:schemeClr val="accent3">
                  <a:lumMod val="50000"/>
                </a:schemeClr>
              </a:solidFill>
            </a:endParaRPr>
          </a:p>
        </p:txBody>
      </p:sp>
    </p:spTree>
    <p:extLst>
      <p:ext uri="{BB962C8B-B14F-4D97-AF65-F5344CB8AC3E}">
        <p14:creationId xmlns:p14="http://schemas.microsoft.com/office/powerpoint/2010/main" val="309907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20</a:t>
            </a:fld>
            <a:endParaRPr lang="en-US" dirty="0"/>
          </a:p>
        </p:txBody>
      </p:sp>
      <p:sp>
        <p:nvSpPr>
          <p:cNvPr id="5" name="Title 4"/>
          <p:cNvSpPr>
            <a:spLocks noGrp="1"/>
          </p:cNvSpPr>
          <p:nvPr>
            <p:ph type="title"/>
          </p:nvPr>
        </p:nvSpPr>
        <p:spPr/>
        <p:txBody>
          <a:bodyPr/>
          <a:lstStyle/>
          <a:p>
            <a:r>
              <a:rPr lang="en-US" dirty="0" smtClean="0"/>
              <a:t>Template: Calendar</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pic>
        <p:nvPicPr>
          <p:cNvPr id="4" name="Picture 3"/>
          <p:cNvPicPr>
            <a:picLocks noChangeAspect="1"/>
          </p:cNvPicPr>
          <p:nvPr/>
        </p:nvPicPr>
        <p:blipFill>
          <a:blip r:embed="rId2"/>
          <a:stretch>
            <a:fillRect/>
          </a:stretch>
        </p:blipFill>
        <p:spPr>
          <a:xfrm>
            <a:off x="1371600" y="2209800"/>
            <a:ext cx="6287598" cy="4048180"/>
          </a:xfrm>
          <a:prstGeom prst="rect">
            <a:avLst/>
          </a:prstGeom>
        </p:spPr>
      </p:pic>
      <p:sp>
        <p:nvSpPr>
          <p:cNvPr id="8" name="Content Placeholder 5"/>
          <p:cNvSpPr>
            <a:spLocks noGrp="1"/>
          </p:cNvSpPr>
          <p:nvPr>
            <p:ph type="body" sz="quarter" idx="15"/>
          </p:nvPr>
        </p:nvSpPr>
        <p:spPr>
          <a:xfrm>
            <a:off x="304800" y="1096962"/>
            <a:ext cx="8686800" cy="4618038"/>
          </a:xfrm>
        </p:spPr>
        <p:txBody>
          <a:bodyPr anchor="t">
            <a:noAutofit/>
          </a:bodyPr>
          <a:lstStyle/>
          <a:p>
            <a:pPr marL="0"/>
            <a:r>
              <a:rPr lang="en-US" sz="1400" dirty="0" smtClean="0"/>
              <a:t>This is an early developmental site screenshot (not a mockup).  The calendar system look will be tweaked as the site is built and the breakouts on the right side will mature as well.  The calendar system will offer a schedule of events and then a way to get more information for each event and then purchase or sign up via the </a:t>
            </a:r>
            <a:r>
              <a:rPr lang="en-US" sz="1400" dirty="0" err="1" smtClean="0"/>
              <a:t>eCommerce</a:t>
            </a:r>
            <a:r>
              <a:rPr lang="en-US" sz="1400" dirty="0" smtClean="0"/>
              <a:t> system.</a:t>
            </a:r>
          </a:p>
        </p:txBody>
      </p:sp>
    </p:spTree>
    <p:extLst>
      <p:ext uri="{BB962C8B-B14F-4D97-AF65-F5344CB8AC3E}">
        <p14:creationId xmlns:p14="http://schemas.microsoft.com/office/powerpoint/2010/main" val="13059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21</a:t>
            </a:fld>
            <a:endParaRPr lang="en-US" dirty="0"/>
          </a:p>
        </p:txBody>
      </p:sp>
      <p:sp>
        <p:nvSpPr>
          <p:cNvPr id="5" name="Title 4"/>
          <p:cNvSpPr>
            <a:spLocks noGrp="1"/>
          </p:cNvSpPr>
          <p:nvPr>
            <p:ph type="title"/>
          </p:nvPr>
        </p:nvSpPr>
        <p:spPr/>
        <p:txBody>
          <a:bodyPr/>
          <a:lstStyle/>
          <a:p>
            <a:r>
              <a:rPr lang="en-US" dirty="0" smtClean="0"/>
              <a:t>Account types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
        <p:nvSpPr>
          <p:cNvPr id="3" name="Text Placeholder 2"/>
          <p:cNvSpPr>
            <a:spLocks noGrp="1"/>
          </p:cNvSpPr>
          <p:nvPr>
            <p:ph type="body" sz="quarter" idx="15"/>
          </p:nvPr>
        </p:nvSpPr>
        <p:spPr>
          <a:xfrm>
            <a:off x="381000" y="1143000"/>
            <a:ext cx="8610600" cy="4495800"/>
          </a:xfrm>
        </p:spPr>
        <p:txBody>
          <a:bodyPr>
            <a:normAutofit fontScale="92500" lnSpcReduction="20000"/>
          </a:bodyPr>
          <a:lstStyle/>
          <a:p>
            <a:pPr marL="342900" indent="-285750">
              <a:buFont typeface="Arial" panose="020B0604020202020204" pitchFamily="34" charset="0"/>
              <a:buChar char="•"/>
            </a:pPr>
            <a:r>
              <a:rPr lang="en-US" dirty="0" smtClean="0"/>
              <a:t>Anonymous User</a:t>
            </a:r>
            <a:br>
              <a:rPr lang="en-US" dirty="0" smtClean="0"/>
            </a:br>
            <a:r>
              <a:rPr lang="en-US" dirty="0" smtClean="0"/>
              <a:t>Users can visit the site and review specific, public pages such as the home page, some content pages, and more.</a:t>
            </a:r>
            <a:br>
              <a:rPr lang="en-US" dirty="0" smtClean="0"/>
            </a:br>
            <a:endParaRPr lang="en-US" dirty="0" smtClean="0"/>
          </a:p>
          <a:p>
            <a:pPr marL="342900" indent="-285750">
              <a:buFont typeface="Arial" panose="020B0604020202020204" pitchFamily="34" charset="0"/>
              <a:buChar char="•"/>
            </a:pPr>
            <a:r>
              <a:rPr lang="en-US" dirty="0" smtClean="0"/>
              <a:t>Free login account</a:t>
            </a:r>
            <a:br>
              <a:rPr lang="en-US" dirty="0" smtClean="0"/>
            </a:br>
            <a:r>
              <a:rPr lang="en-US" dirty="0" smtClean="0"/>
              <a:t>Users can sign up for a free login account to the SSA website that can then allow for more content to open up (to be defined by the SSA).  In addition, this free account is required before any purchases or memberships can be made.  Also, if a membership expires, the user will revert to a free account automatically.</a:t>
            </a:r>
            <a:br>
              <a:rPr lang="en-US" dirty="0" smtClean="0"/>
            </a:br>
            <a:r>
              <a:rPr lang="en-US" i="1" dirty="0" smtClean="0"/>
              <a:t>NOTE: Add an upsell push here (pop up?) to encourage membership.</a:t>
            </a:r>
            <a:r>
              <a:rPr lang="en-US" dirty="0" smtClean="0"/>
              <a:t/>
            </a:r>
            <a:br>
              <a:rPr lang="en-US" dirty="0" smtClean="0"/>
            </a:br>
            <a:endParaRPr lang="en-US" dirty="0" smtClean="0"/>
          </a:p>
          <a:p>
            <a:pPr marL="342900" indent="-285750">
              <a:buFont typeface="Arial" panose="020B0604020202020204" pitchFamily="34" charset="0"/>
              <a:buChar char="•"/>
            </a:pPr>
            <a:r>
              <a:rPr lang="en-US" dirty="0" smtClean="0"/>
              <a:t>Active membership</a:t>
            </a:r>
            <a:br>
              <a:rPr lang="en-US" dirty="0" smtClean="0"/>
            </a:br>
            <a:r>
              <a:rPr lang="en-US" dirty="0" smtClean="0"/>
              <a:t>Users who purchase a membership (or are configured by administrators) will gain more site access including the private member forums and eLearning courses.</a:t>
            </a:r>
          </a:p>
          <a:p>
            <a:pPr marL="342900" indent="-285750">
              <a:buFont typeface="Arial" panose="020B0604020202020204" pitchFamily="34" charset="0"/>
              <a:buChar char="•"/>
            </a:pPr>
            <a:endParaRPr lang="en-US" dirty="0"/>
          </a:p>
          <a:p>
            <a:r>
              <a:rPr lang="en-US" dirty="0" smtClean="0"/>
              <a:t>NOTE: For the free account, a set of fields will allow collection of some information.  When purchasing a membership, an additional set of fields will be shown.  Some fields will be required on these (next slide).  One point of caution: in </a:t>
            </a:r>
            <a:r>
              <a:rPr lang="en-US" dirty="0" err="1" smtClean="0"/>
              <a:t>JMarc’s</a:t>
            </a:r>
            <a:r>
              <a:rPr lang="en-US" dirty="0" smtClean="0"/>
              <a:t> experience, less is more – there is a barrier of entry problem when asking anonymous users to create an account.</a:t>
            </a:r>
            <a:endParaRPr lang="en-US" dirty="0"/>
          </a:p>
        </p:txBody>
      </p:sp>
    </p:spTree>
    <p:extLst>
      <p:ext uri="{BB962C8B-B14F-4D97-AF65-F5344CB8AC3E}">
        <p14:creationId xmlns:p14="http://schemas.microsoft.com/office/powerpoint/2010/main" val="346131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22</a:t>
            </a:fld>
            <a:endParaRPr lang="en-US" dirty="0"/>
          </a:p>
        </p:txBody>
      </p:sp>
      <p:sp>
        <p:nvSpPr>
          <p:cNvPr id="6" name="Content Placeholder 5"/>
          <p:cNvSpPr>
            <a:spLocks noGrp="1"/>
          </p:cNvSpPr>
          <p:nvPr>
            <p:ph type="body" sz="quarter" idx="15"/>
          </p:nvPr>
        </p:nvSpPr>
        <p:spPr>
          <a:xfrm>
            <a:off x="304800" y="1096962"/>
            <a:ext cx="8686800" cy="4846638"/>
          </a:xfrm>
        </p:spPr>
        <p:txBody>
          <a:bodyPr anchor="t">
            <a:noAutofit/>
          </a:bodyPr>
          <a:lstStyle/>
          <a:p>
            <a:pPr marL="0"/>
            <a:r>
              <a:rPr lang="en-US" sz="1200" dirty="0" smtClean="0"/>
              <a:t>For </a:t>
            </a:r>
            <a:r>
              <a:rPr lang="en-US" sz="1200" dirty="0"/>
              <a:t>direct login accounts, we will require a minimum of 8 characters length, at least 1 capital letter, at least 1 number. The login process will require a working email account for the user to verify their account</a:t>
            </a:r>
            <a:r>
              <a:rPr lang="en-US" sz="1200" dirty="0" smtClean="0"/>
              <a:t>. </a:t>
            </a:r>
            <a:endParaRPr lang="en-US" sz="1200" b="1" dirty="0"/>
          </a:p>
          <a:p>
            <a:pPr marL="0"/>
            <a:endParaRPr lang="en-US" sz="1200" dirty="0" smtClean="0"/>
          </a:p>
          <a:p>
            <a:pPr marL="0"/>
            <a:r>
              <a:rPr lang="en-US" sz="1200" dirty="0" smtClean="0"/>
              <a:t>In addition, these fields will be presented (* = required for free; ** = required for member):</a:t>
            </a:r>
          </a:p>
          <a:p>
            <a:pPr marL="285750" indent="-285750">
              <a:buFont typeface="Arial" panose="020B0604020202020204" pitchFamily="34" charset="0"/>
              <a:buChar char="•"/>
            </a:pPr>
            <a:r>
              <a:rPr lang="en-US" sz="1200" dirty="0" smtClean="0"/>
              <a:t>First name*</a:t>
            </a:r>
          </a:p>
          <a:p>
            <a:pPr marL="285750" indent="-285750">
              <a:buFont typeface="Arial" panose="020B0604020202020204" pitchFamily="34" charset="0"/>
              <a:buChar char="•"/>
            </a:pPr>
            <a:r>
              <a:rPr lang="en-US" sz="1200" dirty="0" smtClean="0"/>
              <a:t>Middle initial</a:t>
            </a:r>
          </a:p>
          <a:p>
            <a:pPr marL="285750" indent="-285750">
              <a:buFont typeface="Arial" panose="020B0604020202020204" pitchFamily="34" charset="0"/>
              <a:buChar char="•"/>
            </a:pPr>
            <a:r>
              <a:rPr lang="en-US" sz="1200" dirty="0" smtClean="0"/>
              <a:t>Last name*</a:t>
            </a:r>
          </a:p>
          <a:p>
            <a:pPr marL="285750" indent="-285750">
              <a:buFont typeface="Arial" panose="020B0604020202020204" pitchFamily="34" charset="0"/>
              <a:buChar char="•"/>
            </a:pPr>
            <a:r>
              <a:rPr lang="en-US" sz="1200" dirty="0" smtClean="0"/>
              <a:t>Suffix</a:t>
            </a:r>
          </a:p>
          <a:p>
            <a:pPr marL="285750" indent="-285750">
              <a:buFont typeface="Arial" panose="020B0604020202020204" pitchFamily="34" charset="0"/>
              <a:buChar char="•"/>
            </a:pPr>
            <a:r>
              <a:rPr lang="en-US" sz="1200" dirty="0" smtClean="0"/>
              <a:t>Designation (ex. CPA or PhD)</a:t>
            </a:r>
          </a:p>
          <a:p>
            <a:pPr marL="285750" indent="-285750">
              <a:buFont typeface="Arial" panose="020B0604020202020204" pitchFamily="34" charset="0"/>
              <a:buChar char="•"/>
            </a:pPr>
            <a:r>
              <a:rPr lang="en-US" sz="1200" dirty="0" smtClean="0"/>
              <a:t>Informal name</a:t>
            </a:r>
          </a:p>
          <a:p>
            <a:pPr marL="285750" indent="-285750">
              <a:buFont typeface="Arial" panose="020B0604020202020204" pitchFamily="34" charset="0"/>
              <a:buChar char="•"/>
            </a:pPr>
            <a:r>
              <a:rPr lang="en-US" sz="1200" dirty="0" smtClean="0"/>
              <a:t>Title</a:t>
            </a:r>
          </a:p>
          <a:p>
            <a:pPr marL="285750" indent="-285750">
              <a:buFont typeface="Arial" panose="020B0604020202020204" pitchFamily="34" charset="0"/>
              <a:buChar char="•"/>
            </a:pPr>
            <a:r>
              <a:rPr lang="en-US" sz="1200" dirty="0" smtClean="0"/>
              <a:t>Company</a:t>
            </a:r>
          </a:p>
          <a:p>
            <a:pPr marL="285750" indent="-285750">
              <a:buFont typeface="Arial" panose="020B0604020202020204" pitchFamily="34" charset="0"/>
              <a:buChar char="•"/>
            </a:pPr>
            <a:r>
              <a:rPr lang="en-US" sz="1200" dirty="0"/>
              <a:t>Email address*</a:t>
            </a:r>
          </a:p>
          <a:p>
            <a:pPr marL="285750" indent="-285750">
              <a:buFont typeface="Arial" panose="020B0604020202020204" pitchFamily="34" charset="0"/>
              <a:buChar char="•"/>
            </a:pPr>
            <a:r>
              <a:rPr lang="en-US" sz="1200" dirty="0" smtClean="0"/>
              <a:t>Work phone </a:t>
            </a:r>
            <a:r>
              <a:rPr lang="en-US" sz="1200" dirty="0" smtClean="0">
                <a:solidFill>
                  <a:srgbClr val="FF0000"/>
                </a:solidFill>
              </a:rPr>
              <a:t>(require for members?)</a:t>
            </a:r>
          </a:p>
          <a:p>
            <a:pPr marL="285750" indent="-285750">
              <a:buFont typeface="Arial" panose="020B0604020202020204" pitchFamily="34" charset="0"/>
              <a:buChar char="•"/>
            </a:pPr>
            <a:r>
              <a:rPr lang="en-US" sz="1200" dirty="0" smtClean="0"/>
              <a:t>Home phone</a:t>
            </a:r>
          </a:p>
          <a:p>
            <a:pPr marL="285750" indent="-285750">
              <a:buFont typeface="Arial" panose="020B0604020202020204" pitchFamily="34" charset="0"/>
              <a:buChar char="•"/>
            </a:pPr>
            <a:r>
              <a:rPr lang="en-US" sz="1200" dirty="0" smtClean="0"/>
              <a:t>Cell phone</a:t>
            </a:r>
          </a:p>
          <a:p>
            <a:pPr marL="285750" indent="-285750">
              <a:buFont typeface="Arial" panose="020B0604020202020204" pitchFamily="34" charset="0"/>
              <a:buChar char="•"/>
            </a:pPr>
            <a:r>
              <a:rPr lang="en-US" sz="1200" dirty="0" smtClean="0"/>
              <a:t>FAX</a:t>
            </a:r>
          </a:p>
          <a:p>
            <a:pPr marL="285750" indent="-285750">
              <a:buFont typeface="Arial" panose="020B0604020202020204" pitchFamily="34" charset="0"/>
              <a:buChar char="•"/>
            </a:pPr>
            <a:r>
              <a:rPr lang="en-US" sz="1200" dirty="0" smtClean="0"/>
              <a:t>Website</a:t>
            </a:r>
          </a:p>
          <a:p>
            <a:pPr marL="0"/>
            <a:endParaRPr lang="en-US" sz="1200" i="1" dirty="0" smtClean="0"/>
          </a:p>
          <a:p>
            <a:pPr marL="0"/>
            <a:r>
              <a:rPr lang="en-US" sz="1200" i="1" dirty="0" smtClean="0"/>
              <a:t>NOTE: More user fields/tabs are defined in slide 27</a:t>
            </a:r>
          </a:p>
          <a:p>
            <a:pPr marL="0"/>
            <a:r>
              <a:rPr lang="en-US" sz="1200" i="1" dirty="0" smtClean="0"/>
              <a:t>TBD: Karen Wesloh to map out current strategy and review with team.</a:t>
            </a:r>
            <a:br>
              <a:rPr lang="en-US" sz="1200" i="1" dirty="0" smtClean="0"/>
            </a:br>
            <a:r>
              <a:rPr lang="en-US" sz="1200" i="1" dirty="0" smtClean="0"/>
              <a:t>NOTE: Users will be using their email as the login id</a:t>
            </a:r>
          </a:p>
        </p:txBody>
      </p:sp>
      <p:sp>
        <p:nvSpPr>
          <p:cNvPr id="5" name="Title 4"/>
          <p:cNvSpPr>
            <a:spLocks noGrp="1"/>
          </p:cNvSpPr>
          <p:nvPr>
            <p:ph type="title"/>
          </p:nvPr>
        </p:nvSpPr>
        <p:spPr/>
        <p:txBody>
          <a:bodyPr/>
          <a:lstStyle/>
          <a:p>
            <a:r>
              <a:rPr lang="en-US" dirty="0" smtClean="0"/>
              <a:t>Login process and required user fields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
        <p:nvSpPr>
          <p:cNvPr id="7" name="Content Placeholder 5"/>
          <p:cNvSpPr>
            <a:spLocks noGrp="1"/>
          </p:cNvSpPr>
          <p:nvPr>
            <p:ph type="body" sz="quarter" idx="15"/>
          </p:nvPr>
        </p:nvSpPr>
        <p:spPr>
          <a:xfrm>
            <a:off x="3276600" y="2057400"/>
            <a:ext cx="1905000" cy="3200400"/>
          </a:xfrm>
        </p:spPr>
        <p:txBody>
          <a:bodyPr anchor="t">
            <a:noAutofit/>
          </a:bodyPr>
          <a:lstStyle/>
          <a:p>
            <a:pPr marL="0"/>
            <a:r>
              <a:rPr lang="en-US" sz="1200" i="1" dirty="0" smtClean="0"/>
              <a:t>ADDRESS:</a:t>
            </a:r>
          </a:p>
          <a:p>
            <a:pPr marL="285750" indent="-285750">
              <a:buFont typeface="Arial" panose="020B0604020202020204" pitchFamily="34" charset="0"/>
              <a:buChar char="•"/>
            </a:pPr>
            <a:r>
              <a:rPr lang="en-US" sz="1200" dirty="0" smtClean="0"/>
              <a:t>Address**</a:t>
            </a:r>
          </a:p>
          <a:p>
            <a:pPr marL="285750" indent="-285750">
              <a:buFont typeface="Arial" panose="020B0604020202020204" pitchFamily="34" charset="0"/>
              <a:buChar char="•"/>
            </a:pPr>
            <a:r>
              <a:rPr lang="en-US" sz="1200" dirty="0" smtClean="0"/>
              <a:t>Address 2</a:t>
            </a:r>
          </a:p>
          <a:p>
            <a:pPr marL="285750" indent="-285750">
              <a:buFont typeface="Arial" panose="020B0604020202020204" pitchFamily="34" charset="0"/>
              <a:buChar char="•"/>
            </a:pPr>
            <a:r>
              <a:rPr lang="en-US" sz="1200" dirty="0" smtClean="0"/>
              <a:t>City**</a:t>
            </a:r>
          </a:p>
          <a:p>
            <a:pPr marL="285750" indent="-285750">
              <a:buFont typeface="Arial" panose="020B0604020202020204" pitchFamily="34" charset="0"/>
              <a:buChar char="•"/>
            </a:pPr>
            <a:r>
              <a:rPr lang="en-US" sz="1200" dirty="0" smtClean="0"/>
              <a:t>State/Province**</a:t>
            </a:r>
          </a:p>
          <a:p>
            <a:pPr marL="285750" indent="-285750">
              <a:buFont typeface="Arial" panose="020B0604020202020204" pitchFamily="34" charset="0"/>
              <a:buChar char="•"/>
            </a:pPr>
            <a:r>
              <a:rPr lang="en-US" sz="1200" dirty="0" smtClean="0"/>
              <a:t>Zip/Postal Code**</a:t>
            </a:r>
          </a:p>
          <a:p>
            <a:pPr marL="285750" indent="-285750">
              <a:buFont typeface="Arial" panose="020B0604020202020204" pitchFamily="34" charset="0"/>
              <a:buChar char="•"/>
            </a:pPr>
            <a:r>
              <a:rPr lang="en-US" sz="1200" dirty="0" smtClean="0"/>
              <a:t>Country</a:t>
            </a:r>
          </a:p>
          <a:p>
            <a:pPr marL="285750" indent="-285750">
              <a:buFont typeface="Arial" panose="020B0604020202020204" pitchFamily="34" charset="0"/>
              <a:buChar char="•"/>
            </a:pPr>
            <a:endParaRPr lang="en-US" sz="1200" dirty="0" smtClean="0"/>
          </a:p>
          <a:p>
            <a:pPr marL="0"/>
            <a:r>
              <a:rPr lang="en-US" sz="1200" i="1" dirty="0" smtClean="0"/>
              <a:t>ALTERNATE ADDRESS</a:t>
            </a:r>
          </a:p>
          <a:p>
            <a:pPr marL="0"/>
            <a:r>
              <a:rPr lang="en-US" sz="1200" i="1" dirty="0" smtClean="0"/>
              <a:t>(same fields)</a:t>
            </a:r>
          </a:p>
          <a:p>
            <a:pPr marL="0"/>
            <a:endParaRPr lang="en-US" sz="1200" i="1" dirty="0" smtClean="0"/>
          </a:p>
          <a:p>
            <a:pPr marL="0"/>
            <a:r>
              <a:rPr lang="en-US" sz="1200" i="1" dirty="0" smtClean="0"/>
              <a:t>THIRD ADDRESS</a:t>
            </a:r>
          </a:p>
          <a:p>
            <a:pPr marL="0"/>
            <a:r>
              <a:rPr lang="en-US" sz="1200" i="1" dirty="0" smtClean="0"/>
              <a:t>(same fields)</a:t>
            </a:r>
          </a:p>
        </p:txBody>
      </p:sp>
      <p:sp>
        <p:nvSpPr>
          <p:cNvPr id="8" name="Content Placeholder 5"/>
          <p:cNvSpPr>
            <a:spLocks noGrp="1"/>
          </p:cNvSpPr>
          <p:nvPr>
            <p:ph type="body" sz="quarter" idx="15"/>
          </p:nvPr>
        </p:nvSpPr>
        <p:spPr>
          <a:xfrm>
            <a:off x="5562600" y="2076091"/>
            <a:ext cx="3429000" cy="3200400"/>
          </a:xfrm>
        </p:spPr>
        <p:txBody>
          <a:bodyPr anchor="t">
            <a:noAutofit/>
          </a:bodyPr>
          <a:lstStyle/>
          <a:p>
            <a:pPr marL="0"/>
            <a:r>
              <a:rPr lang="en-US" sz="1200" i="1" dirty="0"/>
              <a:t>BUSINESS</a:t>
            </a:r>
            <a:r>
              <a:rPr lang="en-US" sz="1200" i="1" dirty="0" smtClean="0"/>
              <a:t>:</a:t>
            </a:r>
          </a:p>
          <a:p>
            <a:pPr marL="171450" indent="-171450">
              <a:buFont typeface="Arial" panose="020B0604020202020204" pitchFamily="34" charset="0"/>
              <a:buChar char="•"/>
            </a:pPr>
            <a:r>
              <a:rPr lang="en-US" sz="1200" dirty="0" smtClean="0"/>
              <a:t>Service </a:t>
            </a:r>
            <a:r>
              <a:rPr lang="en-US" sz="1200" dirty="0" err="1"/>
              <a:t>Prov</a:t>
            </a:r>
            <a:r>
              <a:rPr lang="en-US" sz="1200" dirty="0"/>
              <a:t> Business Sector	</a:t>
            </a:r>
          </a:p>
          <a:p>
            <a:pPr marL="171450" indent="-171450">
              <a:buFont typeface="Arial" panose="020B0604020202020204" pitchFamily="34" charset="0"/>
              <a:buChar char="•"/>
            </a:pPr>
            <a:r>
              <a:rPr lang="en-US" sz="1200" dirty="0"/>
              <a:t>Issuer Business Sector	</a:t>
            </a:r>
          </a:p>
          <a:p>
            <a:pPr marL="171450" indent="-171450">
              <a:buFont typeface="Arial" panose="020B0604020202020204" pitchFamily="34" charset="0"/>
              <a:buChar char="•"/>
            </a:pPr>
            <a:r>
              <a:rPr lang="en-US" sz="1200" dirty="0"/>
              <a:t>Incorporation	</a:t>
            </a:r>
          </a:p>
          <a:p>
            <a:pPr marL="171450" indent="-171450">
              <a:buFont typeface="Arial" panose="020B0604020202020204" pitchFamily="34" charset="0"/>
              <a:buChar char="•"/>
            </a:pPr>
            <a:r>
              <a:rPr lang="en-US" sz="1200" dirty="0"/>
              <a:t>Exchange	</a:t>
            </a:r>
          </a:p>
          <a:p>
            <a:pPr marL="171450" indent="-171450">
              <a:buFont typeface="Arial" panose="020B0604020202020204" pitchFamily="34" charset="0"/>
              <a:buChar char="•"/>
            </a:pPr>
            <a:r>
              <a:rPr lang="en-US" sz="1200" dirty="0"/>
              <a:t>Ticker Symbol	</a:t>
            </a:r>
          </a:p>
          <a:p>
            <a:pPr marL="171450" indent="-171450">
              <a:buFont typeface="Arial" panose="020B0604020202020204" pitchFamily="34" charset="0"/>
              <a:buChar char="•"/>
            </a:pPr>
            <a:r>
              <a:rPr lang="en-US" sz="1200" dirty="0"/>
              <a:t>Transfer Agent Type	</a:t>
            </a:r>
          </a:p>
          <a:p>
            <a:pPr marL="171450" indent="-171450">
              <a:buFont typeface="Arial" panose="020B0604020202020204" pitchFamily="34" charset="0"/>
              <a:buChar char="•"/>
            </a:pPr>
            <a:r>
              <a:rPr lang="en-US" sz="1200" dirty="0"/>
              <a:t>Agent Name	</a:t>
            </a:r>
          </a:p>
          <a:p>
            <a:pPr marL="171450" indent="-171450">
              <a:buFont typeface="Arial" panose="020B0604020202020204" pitchFamily="34" charset="0"/>
              <a:buChar char="•"/>
            </a:pPr>
            <a:r>
              <a:rPr lang="en-US" sz="1200" dirty="0"/>
              <a:t>Issuer Reporting Structure	</a:t>
            </a:r>
          </a:p>
          <a:p>
            <a:pPr marL="171450" indent="-171450">
              <a:buFont typeface="Arial" panose="020B0604020202020204" pitchFamily="34" charset="0"/>
              <a:buChar char="•"/>
            </a:pPr>
            <a:r>
              <a:rPr lang="en-US" sz="1200" dirty="0"/>
              <a:t>Recent Experience</a:t>
            </a:r>
            <a:r>
              <a:rPr lang="en-US" sz="1200" dirty="0" smtClean="0"/>
              <a:t>**</a:t>
            </a:r>
            <a:r>
              <a:rPr lang="en-US" sz="1200" dirty="0"/>
              <a:t>	</a:t>
            </a:r>
          </a:p>
          <a:p>
            <a:pPr marL="171450" indent="-171450">
              <a:buFont typeface="Arial" panose="020B0604020202020204" pitchFamily="34" charset="0"/>
              <a:buChar char="•"/>
            </a:pPr>
            <a:r>
              <a:rPr lang="en-US" sz="1200" dirty="0"/>
              <a:t>In-House Software	</a:t>
            </a:r>
          </a:p>
          <a:p>
            <a:pPr marL="171450" indent="-171450">
              <a:buFont typeface="Arial" panose="020B0604020202020204" pitchFamily="34" charset="0"/>
              <a:buChar char="•"/>
            </a:pPr>
            <a:r>
              <a:rPr lang="en-US" sz="1200" dirty="0"/>
              <a:t>Years in SSA		</a:t>
            </a:r>
          </a:p>
          <a:p>
            <a:pPr marL="171450" indent="-171450">
              <a:buFont typeface="Arial" panose="020B0604020202020204" pitchFamily="34" charset="0"/>
              <a:buChar char="•"/>
            </a:pPr>
            <a:r>
              <a:rPr lang="en-US" sz="1200" dirty="0"/>
              <a:t>How did you hear about SSA?	</a:t>
            </a:r>
          </a:p>
          <a:p>
            <a:pPr marL="171450" indent="-171450">
              <a:buFont typeface="Arial" panose="020B0604020202020204" pitchFamily="34" charset="0"/>
              <a:buChar char="•"/>
            </a:pPr>
            <a:r>
              <a:rPr lang="en-US" sz="1200" dirty="0" smtClean="0"/>
              <a:t>Years </a:t>
            </a:r>
            <a:r>
              <a:rPr lang="en-US" sz="1200" dirty="0"/>
              <a:t>Attended Conference	</a:t>
            </a:r>
          </a:p>
          <a:p>
            <a:pPr marL="171450" indent="-171450">
              <a:buFont typeface="Arial" panose="020B0604020202020204" pitchFamily="34" charset="0"/>
              <a:buChar char="•"/>
            </a:pPr>
            <a:r>
              <a:rPr lang="en-US" sz="1200" dirty="0"/>
              <a:t>Areas of </a:t>
            </a:r>
            <a:r>
              <a:rPr lang="en-US" sz="1200" dirty="0" smtClean="0"/>
              <a:t>Interest**</a:t>
            </a:r>
          </a:p>
        </p:txBody>
      </p:sp>
    </p:spTree>
    <p:extLst>
      <p:ext uri="{BB962C8B-B14F-4D97-AF65-F5344CB8AC3E}">
        <p14:creationId xmlns:p14="http://schemas.microsoft.com/office/powerpoint/2010/main" val="1786686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23</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The SSA website will provide users the ability to sign up for a free account and then add items to their cart.  Once they go to purchase, the site will utilize the Authorize.net payment gateway to process the transaction.  Credit card numbers will not be stored on the SSA website.  The entire payment process will be secured using encryption (SSL).  </a:t>
            </a:r>
          </a:p>
        </p:txBody>
      </p:sp>
      <p:sp>
        <p:nvSpPr>
          <p:cNvPr id="5" name="Title 4"/>
          <p:cNvSpPr>
            <a:spLocks noGrp="1"/>
          </p:cNvSpPr>
          <p:nvPr>
            <p:ph type="title"/>
          </p:nvPr>
        </p:nvSpPr>
        <p:spPr/>
        <p:txBody>
          <a:bodyPr/>
          <a:lstStyle/>
          <a:p>
            <a:r>
              <a:rPr lang="en-US" dirty="0" err="1" smtClean="0"/>
              <a:t>eCommerce</a:t>
            </a:r>
            <a:r>
              <a:rPr lang="en-US" dirty="0" smtClean="0"/>
              <a:t> process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315963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24</a:t>
            </a:fld>
            <a:endParaRPr lang="en-US" dirty="0"/>
          </a:p>
        </p:txBody>
      </p:sp>
      <p:sp>
        <p:nvSpPr>
          <p:cNvPr id="6" name="Content Placeholder 5"/>
          <p:cNvSpPr>
            <a:spLocks noGrp="1"/>
          </p:cNvSpPr>
          <p:nvPr>
            <p:ph type="body" sz="quarter" idx="15"/>
          </p:nvPr>
        </p:nvSpPr>
        <p:spPr>
          <a:xfrm>
            <a:off x="304800" y="1295400"/>
            <a:ext cx="8534400" cy="4419600"/>
          </a:xfrm>
        </p:spPr>
        <p:txBody>
          <a:bodyPr anchor="t">
            <a:noAutofit/>
          </a:bodyPr>
          <a:lstStyle/>
          <a:p>
            <a:pPr marL="0"/>
            <a:r>
              <a:rPr lang="en-US" sz="1400" dirty="0" smtClean="0"/>
              <a:t>PC checklist and the SSA website’s compliance tactic.  </a:t>
            </a:r>
            <a:r>
              <a:rPr lang="en-US" sz="1400" dirty="0"/>
              <a:t>Reference </a:t>
            </a:r>
            <a:r>
              <a:rPr lang="en-US" sz="1400" dirty="0">
                <a:hlinkClick r:id="rId2"/>
              </a:rPr>
              <a:t>http://</a:t>
            </a:r>
            <a:r>
              <a:rPr lang="en-US" sz="1400" dirty="0" smtClean="0">
                <a:hlinkClick r:id="rId2"/>
              </a:rPr>
              <a:t>drupalpcicompliance.org/files/DrupalPCICompliance.pdf</a:t>
            </a:r>
            <a:r>
              <a:rPr lang="en-US" sz="1400" dirty="0" smtClean="0"/>
              <a:t> for more detail on the PCI rules and Drupal’s core compliance</a:t>
            </a:r>
            <a:r>
              <a:rPr lang="en-US" sz="1400" b="1" dirty="0" smtClean="0"/>
              <a:t>.   The summary is that the SSA website will be PCI compliant utilizing </a:t>
            </a:r>
            <a:r>
              <a:rPr lang="en-US" sz="1400" b="1" dirty="0" err="1" smtClean="0"/>
              <a:t>JMarc’s</a:t>
            </a:r>
            <a:r>
              <a:rPr lang="en-US" sz="1400" b="1" dirty="0" smtClean="0"/>
              <a:t> services as well as by not storing credit card information and utilizing Authorize.net for that aspect of the process.</a:t>
            </a:r>
          </a:p>
          <a:p>
            <a:pPr marL="0"/>
            <a:endParaRPr lang="en-US" sz="1400" dirty="0" smtClean="0"/>
          </a:p>
          <a:p>
            <a:pPr marL="342900" indent="-342900">
              <a:buAutoNum type="arabicPeriod"/>
            </a:pPr>
            <a:r>
              <a:rPr lang="en-US" sz="1400" dirty="0" smtClean="0"/>
              <a:t>Install and Maintain a firewall</a:t>
            </a:r>
            <a:br>
              <a:rPr lang="en-US" sz="1400" dirty="0" smtClean="0"/>
            </a:br>
            <a:r>
              <a:rPr lang="en-US" sz="1400" i="1" dirty="0" err="1" smtClean="0"/>
              <a:t>JMarc’s</a:t>
            </a:r>
            <a:r>
              <a:rPr lang="en-US" sz="1400" i="1" dirty="0" smtClean="0"/>
              <a:t> service has a firewall.</a:t>
            </a:r>
          </a:p>
          <a:p>
            <a:pPr marL="342900" indent="-342900">
              <a:buAutoNum type="arabicPeriod"/>
            </a:pPr>
            <a:r>
              <a:rPr lang="en-US" sz="1400" dirty="0" smtClean="0"/>
              <a:t>Do Not Use Vendor Supplied Default Passwords</a:t>
            </a:r>
            <a:br>
              <a:rPr lang="en-US" sz="1400" dirty="0" smtClean="0"/>
            </a:br>
            <a:r>
              <a:rPr lang="en-US" sz="1400" i="1" dirty="0" smtClean="0"/>
              <a:t>All accounts will be forced to change password when first used.</a:t>
            </a:r>
          </a:p>
          <a:p>
            <a:pPr marL="342900" indent="-342900">
              <a:buFontTx/>
              <a:buAutoNum type="arabicPeriod"/>
            </a:pPr>
            <a:r>
              <a:rPr lang="en-US" sz="1400" dirty="0" smtClean="0"/>
              <a:t>Protect Stored Data</a:t>
            </a:r>
            <a:br>
              <a:rPr lang="en-US" sz="1400" dirty="0" smtClean="0"/>
            </a:br>
            <a:r>
              <a:rPr lang="en-US" sz="1400" i="1" dirty="0"/>
              <a:t>Credit card data will not be stored on the JMarc servers, but rather on Authorize.net/TSYS</a:t>
            </a:r>
          </a:p>
          <a:p>
            <a:pPr marL="342900" indent="-342900">
              <a:buAutoNum type="arabicPeriod"/>
            </a:pPr>
            <a:r>
              <a:rPr lang="en-US" sz="1400" dirty="0" smtClean="0"/>
              <a:t>Encrypt transmission of cardholder data across open, public networks</a:t>
            </a:r>
            <a:br>
              <a:rPr lang="en-US" sz="1400" dirty="0" smtClean="0"/>
            </a:br>
            <a:r>
              <a:rPr lang="en-US" sz="1400" i="1" dirty="0" err="1" smtClean="0"/>
              <a:t>eCommerce</a:t>
            </a:r>
            <a:r>
              <a:rPr lang="en-US" sz="1400" i="1" dirty="0" smtClean="0"/>
              <a:t> process will be under encryption (SSL)</a:t>
            </a:r>
          </a:p>
          <a:p>
            <a:pPr marL="342900" indent="-342900">
              <a:buAutoNum type="arabicPeriod"/>
            </a:pPr>
            <a:r>
              <a:rPr lang="en-US" sz="1400" dirty="0" smtClean="0"/>
              <a:t>Use and regularly update anti-virus software or programs</a:t>
            </a:r>
            <a:br>
              <a:rPr lang="en-US" sz="1400" dirty="0" smtClean="0"/>
            </a:br>
            <a:r>
              <a:rPr lang="en-US" sz="1400" i="1" dirty="0" smtClean="0"/>
              <a:t>JMarc uses and updates anti-virus software on all systems and servers</a:t>
            </a:r>
          </a:p>
          <a:p>
            <a:pPr marL="342900" indent="-342900">
              <a:buAutoNum type="arabicPeriod"/>
            </a:pPr>
            <a:r>
              <a:rPr lang="en-US" sz="1400" dirty="0" smtClean="0"/>
              <a:t>Develop and maintain secure systems and applications</a:t>
            </a:r>
            <a:br>
              <a:rPr lang="en-US" sz="1400" dirty="0" smtClean="0"/>
            </a:br>
            <a:r>
              <a:rPr lang="en-US" sz="1400" i="1" dirty="0" err="1" smtClean="0"/>
              <a:t>JMarc’s</a:t>
            </a:r>
            <a:r>
              <a:rPr lang="en-US" sz="1400" i="1" dirty="0" smtClean="0"/>
              <a:t> service is continuously maintained</a:t>
            </a:r>
            <a:endParaRPr lang="en-US" sz="1400" dirty="0" smtClean="0"/>
          </a:p>
          <a:p>
            <a:pPr marL="342900" indent="-342900">
              <a:buAutoNum type="arabicPeriod"/>
            </a:pPr>
            <a:endParaRPr lang="en-US" sz="1400" dirty="0" smtClean="0"/>
          </a:p>
          <a:p>
            <a:pPr marL="342900" indent="-342900">
              <a:buAutoNum type="arabicPeriod"/>
            </a:pPr>
            <a:endParaRPr lang="en-US" sz="1400" dirty="0" smtClean="0"/>
          </a:p>
        </p:txBody>
      </p:sp>
      <p:sp>
        <p:nvSpPr>
          <p:cNvPr id="5" name="Title 4"/>
          <p:cNvSpPr>
            <a:spLocks noGrp="1"/>
          </p:cNvSpPr>
          <p:nvPr>
            <p:ph type="title"/>
          </p:nvPr>
        </p:nvSpPr>
        <p:spPr/>
        <p:txBody>
          <a:bodyPr/>
          <a:lstStyle/>
          <a:p>
            <a:r>
              <a:rPr lang="en-US" dirty="0" smtClean="0"/>
              <a:t>PCI compliance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6682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25</a:t>
            </a:fld>
            <a:endParaRPr lang="en-US" dirty="0"/>
          </a:p>
        </p:txBody>
      </p:sp>
      <p:sp>
        <p:nvSpPr>
          <p:cNvPr id="6" name="Content Placeholder 5"/>
          <p:cNvSpPr>
            <a:spLocks noGrp="1"/>
          </p:cNvSpPr>
          <p:nvPr>
            <p:ph type="body" sz="quarter" idx="15"/>
          </p:nvPr>
        </p:nvSpPr>
        <p:spPr>
          <a:xfrm>
            <a:off x="304800" y="1295400"/>
            <a:ext cx="8534400" cy="4419600"/>
          </a:xfrm>
        </p:spPr>
        <p:txBody>
          <a:bodyPr anchor="t">
            <a:noAutofit/>
          </a:bodyPr>
          <a:lstStyle/>
          <a:p>
            <a:pPr marL="342900" indent="-342900">
              <a:buAutoNum type="arabicPeriod"/>
            </a:pPr>
            <a:endParaRPr lang="en-US" sz="1400" i="1" dirty="0"/>
          </a:p>
          <a:p>
            <a:pPr marL="342900" indent="-342900">
              <a:buFont typeface="+mj-lt"/>
              <a:buAutoNum type="arabicPeriod" startAt="7"/>
            </a:pPr>
            <a:r>
              <a:rPr lang="en-US" sz="1400" dirty="0"/>
              <a:t>Restrict access to cardholder data by business need-to-know</a:t>
            </a:r>
            <a:br>
              <a:rPr lang="en-US" sz="1400" dirty="0"/>
            </a:br>
            <a:r>
              <a:rPr lang="en-US" sz="1400" i="1" dirty="0"/>
              <a:t>Credit card data will not be stored on the JMarc servers, but rather on Authorize.net/TSYS</a:t>
            </a:r>
            <a:endParaRPr lang="en-US" sz="1400" dirty="0"/>
          </a:p>
          <a:p>
            <a:pPr marL="342900" indent="-342900">
              <a:buAutoNum type="arabicPeriod" startAt="7"/>
            </a:pPr>
            <a:r>
              <a:rPr lang="en-US" sz="1400" dirty="0"/>
              <a:t>Assign a unique ID to each person with computer </a:t>
            </a:r>
            <a:r>
              <a:rPr lang="en-US" sz="1400" dirty="0" smtClean="0"/>
              <a:t>access</a:t>
            </a:r>
            <a:br>
              <a:rPr lang="en-US" sz="1400" dirty="0" smtClean="0"/>
            </a:br>
            <a:r>
              <a:rPr lang="en-US" sz="1400" i="1" dirty="0" smtClean="0"/>
              <a:t>Every user gets a unique account to utilize during the </a:t>
            </a:r>
            <a:r>
              <a:rPr lang="en-US" sz="1400" i="1" dirty="0" err="1" smtClean="0"/>
              <a:t>eCommerce</a:t>
            </a:r>
            <a:r>
              <a:rPr lang="en-US" sz="1400" i="1" dirty="0" smtClean="0"/>
              <a:t> process</a:t>
            </a:r>
            <a:endParaRPr lang="en-US" sz="1400" i="1" dirty="0"/>
          </a:p>
          <a:p>
            <a:pPr marL="342900" indent="-342900">
              <a:buAutoNum type="arabicPeriod" startAt="7"/>
            </a:pPr>
            <a:r>
              <a:rPr lang="en-US" sz="1400" dirty="0"/>
              <a:t>Restrict physical access to cardholder </a:t>
            </a:r>
            <a:r>
              <a:rPr lang="en-US" sz="1400" dirty="0" smtClean="0"/>
              <a:t>data</a:t>
            </a:r>
            <a:br>
              <a:rPr lang="en-US" sz="1400" dirty="0" smtClean="0"/>
            </a:br>
            <a:r>
              <a:rPr lang="en-US" sz="1400" i="1" dirty="0" smtClean="0"/>
              <a:t>Card information is stored on Authorize.net/TSYS</a:t>
            </a:r>
            <a:endParaRPr lang="en-US" sz="1400" i="1" dirty="0"/>
          </a:p>
          <a:p>
            <a:pPr marL="342900" indent="-342900">
              <a:buAutoNum type="arabicPeriod" startAt="7"/>
            </a:pPr>
            <a:r>
              <a:rPr lang="en-US" sz="1400" dirty="0"/>
              <a:t>Track and monitor all access to network resources and cardholder </a:t>
            </a:r>
            <a:r>
              <a:rPr lang="en-US" sz="1400" dirty="0" smtClean="0"/>
              <a:t>data</a:t>
            </a:r>
            <a:br>
              <a:rPr lang="en-US" sz="1400" dirty="0" smtClean="0"/>
            </a:br>
            <a:r>
              <a:rPr lang="en-US" sz="1400" i="1" dirty="0"/>
              <a:t>Card information is stored on Authorize.net/TSYS</a:t>
            </a:r>
            <a:endParaRPr lang="en-US" sz="1400" dirty="0"/>
          </a:p>
          <a:p>
            <a:pPr marL="342900" indent="-342900">
              <a:buAutoNum type="arabicPeriod" startAt="7"/>
            </a:pPr>
            <a:r>
              <a:rPr lang="en-US" sz="1400" dirty="0"/>
              <a:t>Regularly test security systems and </a:t>
            </a:r>
            <a:r>
              <a:rPr lang="en-US" sz="1400" dirty="0" smtClean="0"/>
              <a:t>processes</a:t>
            </a:r>
            <a:br>
              <a:rPr lang="en-US" sz="1400" dirty="0" smtClean="0"/>
            </a:br>
            <a:r>
              <a:rPr lang="en-US" sz="1400" i="1" dirty="0" err="1" smtClean="0"/>
              <a:t>JMarc’s</a:t>
            </a:r>
            <a:r>
              <a:rPr lang="en-US" sz="1400" i="1" dirty="0" smtClean="0"/>
              <a:t> service includes maintenance and testing</a:t>
            </a:r>
            <a:endParaRPr lang="en-US" sz="1400" i="1" dirty="0"/>
          </a:p>
          <a:p>
            <a:pPr marL="342900" indent="-342900">
              <a:buFontTx/>
              <a:buAutoNum type="arabicPeriod" startAt="7"/>
            </a:pPr>
            <a:r>
              <a:rPr lang="en-US" sz="1400" dirty="0"/>
              <a:t>Maintain a policy that addresses information security for all personnel </a:t>
            </a:r>
            <a:r>
              <a:rPr lang="en-US" sz="1400" dirty="0" smtClean="0"/>
              <a:t/>
            </a:r>
            <a:br>
              <a:rPr lang="en-US" sz="1400" dirty="0" smtClean="0"/>
            </a:br>
            <a:r>
              <a:rPr lang="en-US" sz="1400" i="1" dirty="0" err="1"/>
              <a:t>JMarc’s</a:t>
            </a:r>
            <a:r>
              <a:rPr lang="en-US" sz="1400" i="1" dirty="0"/>
              <a:t> service includes maintenance and testing</a:t>
            </a:r>
          </a:p>
          <a:p>
            <a:pPr marL="342900" indent="-342900">
              <a:buAutoNum type="arabicPeriod" startAt="7"/>
            </a:pPr>
            <a:endParaRPr lang="en-US" sz="1400" dirty="0" smtClean="0"/>
          </a:p>
          <a:p>
            <a:pPr marL="0"/>
            <a:r>
              <a:rPr lang="en-US" sz="1400" dirty="0" smtClean="0"/>
              <a:t>TBD: Harrington to review </a:t>
            </a:r>
            <a:r>
              <a:rPr lang="en-US" sz="1400" dirty="0" err="1" smtClean="0"/>
              <a:t>JMarc’s</a:t>
            </a:r>
            <a:r>
              <a:rPr lang="en-US" sz="1400" dirty="0" smtClean="0"/>
              <a:t> responses above and assess PCI compliance. </a:t>
            </a:r>
            <a:endParaRPr lang="en-US" sz="1400" dirty="0"/>
          </a:p>
        </p:txBody>
      </p:sp>
      <p:sp>
        <p:nvSpPr>
          <p:cNvPr id="5" name="Title 4"/>
          <p:cNvSpPr>
            <a:spLocks noGrp="1"/>
          </p:cNvSpPr>
          <p:nvPr>
            <p:ph type="title"/>
          </p:nvPr>
        </p:nvSpPr>
        <p:spPr/>
        <p:txBody>
          <a:bodyPr/>
          <a:lstStyle/>
          <a:p>
            <a:r>
              <a:rPr lang="en-US" dirty="0" smtClean="0"/>
              <a:t>PCI compliance (continued)</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692322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26</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a:t>Reference site: </a:t>
            </a:r>
            <a:r>
              <a:rPr lang="en-US" sz="1400" dirty="0">
                <a:hlinkClick r:id="rId2"/>
              </a:rPr>
              <a:t>http://</a:t>
            </a:r>
            <a:r>
              <a:rPr lang="en-US" sz="1400" dirty="0" smtClean="0">
                <a:hlinkClick r:id="rId2"/>
              </a:rPr>
              <a:t>www.gsa.gov/portal/content/104256</a:t>
            </a:r>
            <a:endParaRPr lang="en-US" sz="1400" dirty="0" smtClean="0"/>
          </a:p>
          <a:p>
            <a:pPr marL="0"/>
            <a:endParaRPr lang="en-US" sz="1400" dirty="0"/>
          </a:p>
          <a:p>
            <a:pPr marL="0"/>
            <a:r>
              <a:rPr lang="en-US" sz="1400" dirty="0" smtClean="0"/>
              <a:t>This analysis will need to wait for completion of the fields the SSA will collect for each user.  In general, name, email and address are considered public information, so we don’t envision a problem with PII compliance. </a:t>
            </a:r>
          </a:p>
        </p:txBody>
      </p:sp>
      <p:sp>
        <p:nvSpPr>
          <p:cNvPr id="5" name="Title 4"/>
          <p:cNvSpPr>
            <a:spLocks noGrp="1"/>
          </p:cNvSpPr>
          <p:nvPr>
            <p:ph type="title"/>
          </p:nvPr>
        </p:nvSpPr>
        <p:spPr/>
        <p:txBody>
          <a:bodyPr/>
          <a:lstStyle/>
          <a:p>
            <a:r>
              <a:rPr lang="en-US" dirty="0" smtClean="0"/>
              <a:t>PII compliance</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54016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27</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The user system will be customized to include more information about users.  This information will be displayed to member’s only (unless identified as a public field below).   </a:t>
            </a:r>
          </a:p>
          <a:p>
            <a:pPr marL="0"/>
            <a:endParaRPr lang="en-US" sz="1400" dirty="0"/>
          </a:p>
          <a:p>
            <a:pPr marL="0"/>
            <a:r>
              <a:rPr lang="en-US" sz="1400" b="1" dirty="0" smtClean="0"/>
              <a:t>All of the fields will be present from slide 18 (required user fields), so below is that plus:</a:t>
            </a:r>
          </a:p>
          <a:p>
            <a:pPr marL="0"/>
            <a:endParaRPr lang="en-US" sz="1400" dirty="0" smtClean="0"/>
          </a:p>
          <a:p>
            <a:pPr marL="0"/>
            <a:r>
              <a:rPr lang="en-US" sz="1400" dirty="0" smtClean="0"/>
              <a:t>Title (public)</a:t>
            </a:r>
          </a:p>
          <a:p>
            <a:pPr marL="0"/>
            <a:r>
              <a:rPr lang="en-US" sz="1400" dirty="0" smtClean="0"/>
              <a:t>Member since (public) *Note will need to manually edit existing members to set their start date</a:t>
            </a:r>
          </a:p>
          <a:p>
            <a:pPr marL="0"/>
            <a:r>
              <a:rPr lang="en-US" sz="1400" dirty="0" smtClean="0"/>
              <a:t>Is a current SSA member  *Note: tied to the </a:t>
            </a:r>
            <a:r>
              <a:rPr lang="en-US" sz="1400" dirty="0" err="1" smtClean="0"/>
              <a:t>eCommerce</a:t>
            </a:r>
            <a:r>
              <a:rPr lang="en-US" sz="1400" dirty="0" smtClean="0"/>
              <a:t> process with auto-expiry if not repurchased</a:t>
            </a:r>
          </a:p>
          <a:p>
            <a:pPr marL="0"/>
            <a:r>
              <a:rPr lang="en-US" sz="1400" dirty="0" smtClean="0"/>
              <a:t>Spotlight (public) *Note: a full tab with the member spotlight article if there was one done for the member</a:t>
            </a:r>
          </a:p>
          <a:p>
            <a:pPr marL="0"/>
            <a:endParaRPr lang="en-US" sz="1400" dirty="0"/>
          </a:p>
          <a:p>
            <a:pPr marL="0"/>
            <a:r>
              <a:rPr lang="en-US" sz="1400" dirty="0" smtClean="0"/>
              <a:t>Recent SSA forum posts</a:t>
            </a:r>
          </a:p>
        </p:txBody>
      </p:sp>
      <p:sp>
        <p:nvSpPr>
          <p:cNvPr id="5" name="Title 4"/>
          <p:cNvSpPr>
            <a:spLocks noGrp="1"/>
          </p:cNvSpPr>
          <p:nvPr>
            <p:ph type="title"/>
          </p:nvPr>
        </p:nvSpPr>
        <p:spPr/>
        <p:txBody>
          <a:bodyPr/>
          <a:lstStyle/>
          <a:p>
            <a:r>
              <a:rPr lang="en-US" dirty="0" smtClean="0"/>
              <a:t>Membership information (tied to “User”)</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159430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28</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Each SSA website user will have a nice looking badge when making posts in the forum with their name, photo and link for more information.</a:t>
            </a:r>
          </a:p>
          <a:p>
            <a:pPr marL="0"/>
            <a:endParaRPr lang="en-US" sz="1400" dirty="0"/>
          </a:p>
          <a:p>
            <a:pPr marL="0"/>
            <a:r>
              <a:rPr lang="en-US" sz="1400" dirty="0" smtClean="0"/>
              <a:t>This same badge will appear on other content pages of the site as desired (as an author of the content, or a person referenced by the content).</a:t>
            </a:r>
          </a:p>
          <a:p>
            <a:pPr marL="0"/>
            <a:endParaRPr lang="en-US" sz="1400" dirty="0"/>
          </a:p>
          <a:p>
            <a:pPr marL="0"/>
            <a:r>
              <a:rPr lang="en-US" sz="1400" dirty="0" smtClean="0"/>
              <a:t>A member list page will be created that shows the list of current members with some selected information (and photo) with a link to the user page that has more information.  </a:t>
            </a:r>
            <a:r>
              <a:rPr lang="en-US" sz="1400" dirty="0" smtClean="0">
                <a:solidFill>
                  <a:srgbClr val="FF0000"/>
                </a:solidFill>
              </a:rPr>
              <a:t>This page will be restricted to current members only.</a:t>
            </a:r>
          </a:p>
          <a:p>
            <a:pPr marL="0"/>
            <a:endParaRPr lang="en-US" sz="1400" dirty="0"/>
          </a:p>
          <a:p>
            <a:pPr marL="0"/>
            <a:r>
              <a:rPr lang="en-US" sz="1400" i="1" dirty="0" smtClean="0"/>
              <a:t>NOTE: Need to work on the process for the user photo – do we want users to upload/manage it directly?  Do we want to have Harrington manage it?  Note </a:t>
            </a:r>
            <a:r>
              <a:rPr lang="en-US" sz="1400" i="1" dirty="0" err="1" smtClean="0"/>
              <a:t>JMarc</a:t>
            </a:r>
            <a:r>
              <a:rPr lang="en-US" sz="1400" i="1" dirty="0" smtClean="0"/>
              <a:t> has tested and will not be using the LinkedIn module for Drupal due to very serious bugs – so we cannot auto-pull from LinkedIn.</a:t>
            </a:r>
          </a:p>
        </p:txBody>
      </p:sp>
      <p:sp>
        <p:nvSpPr>
          <p:cNvPr id="5" name="Title 4"/>
          <p:cNvSpPr>
            <a:spLocks noGrp="1"/>
          </p:cNvSpPr>
          <p:nvPr>
            <p:ph type="title"/>
          </p:nvPr>
        </p:nvSpPr>
        <p:spPr/>
        <p:txBody>
          <a:bodyPr/>
          <a:lstStyle/>
          <a:p>
            <a:r>
              <a:rPr lang="en-US" dirty="0" smtClean="0"/>
              <a:t>Membership “badge” &amp; Member’s List</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1098045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29</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A user-based tab called “Spotlight” will be added and can be populated for all current/prior spotlighted members.  Date spotlighted to be added, then a large HTML block with the article.  Spotlight will be public for all users to see.</a:t>
            </a:r>
          </a:p>
          <a:p>
            <a:pPr marL="0"/>
            <a:endParaRPr lang="en-US" sz="1400" dirty="0"/>
          </a:p>
          <a:p>
            <a:pPr marL="0"/>
            <a:r>
              <a:rPr lang="en-US" sz="1400" dirty="0" smtClean="0"/>
              <a:t>Users who have Spotlights will appear in a sidebar block “Member Spotlights” sorted by date spotlighted (descending).</a:t>
            </a:r>
          </a:p>
          <a:p>
            <a:pPr marL="0"/>
            <a:endParaRPr lang="en-US" sz="1400" dirty="0"/>
          </a:p>
          <a:p>
            <a:pPr marL="0"/>
            <a:r>
              <a:rPr lang="en-US" sz="1400" dirty="0" smtClean="0"/>
              <a:t>This approach ties the spotlight to the user record on SSA and thus be tied to their SSA “badge” blocks and well integrated into the flow of the site when reviewing users.</a:t>
            </a:r>
          </a:p>
        </p:txBody>
      </p:sp>
      <p:sp>
        <p:nvSpPr>
          <p:cNvPr id="5" name="Title 4"/>
          <p:cNvSpPr>
            <a:spLocks noGrp="1"/>
          </p:cNvSpPr>
          <p:nvPr>
            <p:ph type="title"/>
          </p:nvPr>
        </p:nvSpPr>
        <p:spPr/>
        <p:txBody>
          <a:bodyPr/>
          <a:lstStyle/>
          <a:p>
            <a:r>
              <a:rPr lang="en-US" dirty="0" smtClean="0"/>
              <a:t>Member Spotlight (tied to “User”)</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40744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a:t>
            </a:fld>
            <a:endParaRPr lang="en-US" dirty="0"/>
          </a:p>
        </p:txBody>
      </p:sp>
      <p:sp>
        <p:nvSpPr>
          <p:cNvPr id="3" name="Title 2"/>
          <p:cNvSpPr>
            <a:spLocks noGrp="1"/>
          </p:cNvSpPr>
          <p:nvPr>
            <p:ph type="title"/>
          </p:nvPr>
        </p:nvSpPr>
        <p:spPr/>
        <p:txBody>
          <a:bodyPr/>
          <a:lstStyle/>
          <a:p>
            <a:r>
              <a:rPr lang="en-US" dirty="0" smtClean="0"/>
              <a:t>Timeline</a:t>
            </a:r>
            <a:endParaRPr lang="en-US" dirty="0"/>
          </a:p>
        </p:txBody>
      </p:sp>
      <p:sp>
        <p:nvSpPr>
          <p:cNvPr id="4" name="Text Placeholder 3"/>
          <p:cNvSpPr>
            <a:spLocks noGrp="1"/>
          </p:cNvSpPr>
          <p:nvPr>
            <p:ph type="body" sz="quarter" idx="11"/>
          </p:nvPr>
        </p:nvSpPr>
        <p:spPr>
          <a:xfrm>
            <a:off x="381000" y="1096963"/>
            <a:ext cx="8153400" cy="4618037"/>
          </a:xfrm>
        </p:spPr>
        <p:txBody>
          <a:bodyPr>
            <a:normAutofit fontScale="70000" lnSpcReduction="20000"/>
          </a:bodyPr>
          <a:lstStyle/>
          <a:p>
            <a:r>
              <a:rPr lang="en-US" b="1" dirty="0"/>
              <a:t>Month 1:  1/8/2015 - 2/11/2015</a:t>
            </a:r>
            <a:endParaRPr lang="en-US" dirty="0"/>
          </a:p>
          <a:p>
            <a:pPr lvl="0"/>
            <a:r>
              <a:rPr lang="en-US" dirty="0"/>
              <a:t>1/22/2015 - </a:t>
            </a:r>
            <a:r>
              <a:rPr lang="en-US" dirty="0" err="1"/>
              <a:t>JMarc</a:t>
            </a:r>
            <a:r>
              <a:rPr lang="en-US" dirty="0"/>
              <a:t> to provide road map with screenshots and draft site to Website Committee.  Jackie will submit to Marketing Committee.  Test site will also be available.</a:t>
            </a:r>
          </a:p>
          <a:p>
            <a:pPr lvl="0"/>
            <a:r>
              <a:rPr lang="en-US" dirty="0"/>
              <a:t>1/22/2015 - 2/10/2015 - Ongoing </a:t>
            </a:r>
            <a:r>
              <a:rPr lang="en-US" dirty="0" smtClean="0"/>
              <a:t>feedback* </a:t>
            </a:r>
            <a:r>
              <a:rPr lang="en-US" dirty="0"/>
              <a:t>and development on road map.  </a:t>
            </a:r>
            <a:r>
              <a:rPr lang="en-US" dirty="0" smtClean="0"/>
              <a:t>2/11/2015 </a:t>
            </a:r>
            <a:r>
              <a:rPr lang="en-US" dirty="0"/>
              <a:t>- SSA to provide final approval on road map and design</a:t>
            </a:r>
            <a:r>
              <a:rPr lang="en-US" dirty="0" smtClean="0"/>
              <a:t>.</a:t>
            </a:r>
          </a:p>
          <a:p>
            <a:pPr lvl="0"/>
            <a:endParaRPr lang="en-US" dirty="0"/>
          </a:p>
          <a:p>
            <a:r>
              <a:rPr lang="en-US" b="1" dirty="0"/>
              <a:t>Month 2:  2/12/2015 - 3/16/2015</a:t>
            </a:r>
            <a:endParaRPr lang="en-US" dirty="0"/>
          </a:p>
          <a:p>
            <a:pPr lvl="0"/>
            <a:r>
              <a:rPr lang="en-US" dirty="0"/>
              <a:t>SSA to test all aspects of the site providing continual </a:t>
            </a:r>
            <a:r>
              <a:rPr lang="en-US" dirty="0" smtClean="0"/>
              <a:t>feedback*.</a:t>
            </a:r>
            <a:r>
              <a:rPr lang="en-US" dirty="0"/>
              <a:t>  </a:t>
            </a:r>
            <a:r>
              <a:rPr lang="en-US" dirty="0" err="1"/>
              <a:t>JMarc</a:t>
            </a:r>
            <a:r>
              <a:rPr lang="en-US" dirty="0"/>
              <a:t> will adjust the site accordingly.   Weekly meetings between the Website Committee members and other testers, with </a:t>
            </a:r>
            <a:r>
              <a:rPr lang="en-US" dirty="0" err="1"/>
              <a:t>JMarc</a:t>
            </a:r>
            <a:r>
              <a:rPr lang="en-US" dirty="0"/>
              <a:t> should occur during this period of time.  Harrington to schedule in advance.</a:t>
            </a:r>
          </a:p>
          <a:p>
            <a:pPr lvl="0"/>
            <a:r>
              <a:rPr lang="en-US" dirty="0" err="1"/>
              <a:t>JMarc</a:t>
            </a:r>
            <a:r>
              <a:rPr lang="en-US" dirty="0"/>
              <a:t> to train Harrington how to load content and maintain system.</a:t>
            </a:r>
          </a:p>
          <a:p>
            <a:r>
              <a:rPr lang="en-US" dirty="0"/>
              <a:t> </a:t>
            </a:r>
          </a:p>
          <a:p>
            <a:r>
              <a:rPr lang="en-US" b="1" dirty="0"/>
              <a:t>Month 3:  3/17/2015 - 4/20/2015</a:t>
            </a:r>
            <a:endParaRPr lang="en-US" dirty="0"/>
          </a:p>
          <a:p>
            <a:pPr lvl="0"/>
            <a:r>
              <a:rPr lang="en-US" dirty="0"/>
              <a:t>3/17/2015 - 4/3/2015 - Harrington to load content.  </a:t>
            </a:r>
            <a:r>
              <a:rPr lang="en-US" dirty="0" err="1"/>
              <a:t>JMarc</a:t>
            </a:r>
            <a:r>
              <a:rPr lang="en-US" dirty="0"/>
              <a:t> will continue to refine, as needed.</a:t>
            </a:r>
          </a:p>
          <a:p>
            <a:pPr lvl="0"/>
            <a:r>
              <a:rPr lang="en-US" dirty="0"/>
              <a:t>4/1/2015 - Jackie to work with </a:t>
            </a:r>
            <a:r>
              <a:rPr lang="en-US" dirty="0" err="1"/>
              <a:t>JMarc</a:t>
            </a:r>
            <a:r>
              <a:rPr lang="en-US" dirty="0"/>
              <a:t> to set up a sample board meeting in development for training purposes.</a:t>
            </a:r>
          </a:p>
          <a:p>
            <a:pPr lvl="0"/>
            <a:r>
              <a:rPr lang="en-US" dirty="0"/>
              <a:t>Week of 4/6/2015 - </a:t>
            </a:r>
            <a:r>
              <a:rPr lang="en-US" dirty="0" err="1"/>
              <a:t>JMarc</a:t>
            </a:r>
            <a:r>
              <a:rPr lang="en-US" dirty="0"/>
              <a:t> and Website Committee to train rest of Board via a Go to Meeting Session.  Jackie to ask Pat to deem this session a board meeting, with required attendance.  Harrington to schedule in advance, along with a make up session, if needed.</a:t>
            </a:r>
          </a:p>
          <a:p>
            <a:pPr lvl="0"/>
            <a:r>
              <a:rPr lang="en-US" dirty="0"/>
              <a:t>4/20/2015 - Site live for all members / users</a:t>
            </a:r>
            <a:r>
              <a:rPr lang="en-US" dirty="0" smtClean="0"/>
              <a:t>.</a:t>
            </a:r>
          </a:p>
          <a:p>
            <a:pPr lvl="0"/>
            <a:endParaRPr lang="en-US" dirty="0"/>
          </a:p>
          <a:p>
            <a:r>
              <a:rPr lang="en-US" dirty="0" smtClean="0">
                <a:solidFill>
                  <a:srgbClr val="FF0000"/>
                </a:solidFill>
              </a:rPr>
              <a:t>* All </a:t>
            </a:r>
            <a:r>
              <a:rPr lang="en-US" dirty="0">
                <a:solidFill>
                  <a:srgbClr val="FF0000"/>
                </a:solidFill>
              </a:rPr>
              <a:t>feedback from the SSA and responses from </a:t>
            </a:r>
            <a:r>
              <a:rPr lang="en-US" dirty="0" err="1">
                <a:solidFill>
                  <a:srgbClr val="FF0000"/>
                </a:solidFill>
              </a:rPr>
              <a:t>JMarc</a:t>
            </a:r>
            <a:r>
              <a:rPr lang="en-US" dirty="0">
                <a:solidFill>
                  <a:srgbClr val="FF0000"/>
                </a:solidFill>
              </a:rPr>
              <a:t> should be sent to </a:t>
            </a:r>
            <a:r>
              <a:rPr lang="en-US" u="sng" dirty="0">
                <a:solidFill>
                  <a:srgbClr val="FF0000"/>
                </a:solidFill>
                <a:hlinkClick r:id="rId2"/>
              </a:rPr>
              <a:t>info@shareholderservices.org</a:t>
            </a:r>
            <a:r>
              <a:rPr lang="en-US" dirty="0">
                <a:solidFill>
                  <a:srgbClr val="FF0000"/>
                </a:solidFill>
              </a:rPr>
              <a:t> with a cc to Karen Wesloh, with a subject of SSA Website Road Map Feedback.  Harrington will track all feedback and responses</a:t>
            </a:r>
            <a:r>
              <a:rPr lang="en-US" dirty="0" smtClean="0">
                <a:solidFill>
                  <a:srgbClr val="FF0000"/>
                </a:solidFill>
              </a:rPr>
              <a:t>.</a:t>
            </a:r>
            <a:endParaRPr lang="en-US" dirty="0"/>
          </a:p>
          <a:p>
            <a:endParaRPr lang="en-US" dirty="0"/>
          </a:p>
        </p:txBody>
      </p:sp>
    </p:spTree>
    <p:extLst>
      <p:ext uri="{BB962C8B-B14F-4D97-AF65-F5344CB8AC3E}">
        <p14:creationId xmlns:p14="http://schemas.microsoft.com/office/powerpoint/2010/main" val="3164650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30</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Service providers will each have their own content page, with a right sidebar of a list of all service providers.  Their area is full HTML allowing for good looking pages.  The right side sidebar will auto-update as new providers are added (or ones are removed).</a:t>
            </a:r>
          </a:p>
          <a:p>
            <a:pPr marL="0"/>
            <a:endParaRPr lang="en-US" sz="1400" dirty="0"/>
          </a:p>
          <a:p>
            <a:pPr marL="0"/>
            <a:r>
              <a:rPr lang="en-US" sz="1400" dirty="0" smtClean="0"/>
              <a:t>In addition, each service provider can opt to link to SSA member profiles from this page so that faces can be shown of SSA members for that provider with links for more information. </a:t>
            </a:r>
          </a:p>
        </p:txBody>
      </p:sp>
      <p:sp>
        <p:nvSpPr>
          <p:cNvPr id="5" name="Title 4"/>
          <p:cNvSpPr>
            <a:spLocks noGrp="1"/>
          </p:cNvSpPr>
          <p:nvPr>
            <p:ph type="title"/>
          </p:nvPr>
        </p:nvSpPr>
        <p:spPr/>
        <p:txBody>
          <a:bodyPr/>
          <a:lstStyle/>
          <a:p>
            <a:r>
              <a:rPr lang="en-US" dirty="0" smtClean="0"/>
              <a:t>Service </a:t>
            </a:r>
            <a:r>
              <a:rPr lang="en-US" dirty="0"/>
              <a:t>p</a:t>
            </a:r>
            <a:r>
              <a:rPr lang="en-US" dirty="0" smtClean="0"/>
              <a:t>rovider directory</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491337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31</a:t>
            </a:fld>
            <a:endParaRPr lang="en-US" dirty="0"/>
          </a:p>
        </p:txBody>
      </p:sp>
      <p:sp>
        <p:nvSpPr>
          <p:cNvPr id="6" name="Content Placeholder 5"/>
          <p:cNvSpPr>
            <a:spLocks noGrp="1"/>
          </p:cNvSpPr>
          <p:nvPr>
            <p:ph type="body" sz="quarter" idx="15"/>
          </p:nvPr>
        </p:nvSpPr>
        <p:spPr>
          <a:xfrm>
            <a:off x="304800" y="1295400"/>
            <a:ext cx="2438400" cy="4419600"/>
          </a:xfrm>
        </p:spPr>
        <p:txBody>
          <a:bodyPr anchor="t">
            <a:noAutofit/>
          </a:bodyPr>
          <a:lstStyle/>
          <a:p>
            <a:pPr marL="0"/>
            <a:r>
              <a:rPr lang="en-US" sz="1400" dirty="0" smtClean="0"/>
              <a:t>The website will have multiple roles created that allow different levels of rights:</a:t>
            </a:r>
          </a:p>
          <a:p>
            <a:pPr marL="0"/>
            <a:endParaRPr lang="en-US" sz="1400" dirty="0"/>
          </a:p>
          <a:p>
            <a:pPr marL="285750" indent="-285750">
              <a:buFont typeface="Arial" panose="020B0604020202020204" pitchFamily="34" charset="0"/>
              <a:buChar char="•"/>
            </a:pPr>
            <a:r>
              <a:rPr lang="en-US" sz="1400" dirty="0" smtClean="0"/>
              <a:t>Anonymous user</a:t>
            </a:r>
          </a:p>
          <a:p>
            <a:pPr marL="285750" indent="-285750">
              <a:buFont typeface="Arial" panose="020B0604020202020204" pitchFamily="34" charset="0"/>
              <a:buChar char="•"/>
            </a:pPr>
            <a:r>
              <a:rPr lang="en-US" sz="1400" dirty="0" smtClean="0"/>
              <a:t>Authenticated user</a:t>
            </a:r>
            <a:br>
              <a:rPr lang="en-US" sz="1400" dirty="0" smtClean="0"/>
            </a:br>
            <a:r>
              <a:rPr lang="en-US" sz="1400" dirty="0" smtClean="0"/>
              <a:t>(not active member)</a:t>
            </a:r>
          </a:p>
          <a:p>
            <a:pPr marL="285750" indent="-285750">
              <a:buFont typeface="Arial" panose="020B0604020202020204" pitchFamily="34" charset="0"/>
              <a:buChar char="•"/>
            </a:pPr>
            <a:r>
              <a:rPr lang="en-US" sz="1400" dirty="0" smtClean="0"/>
              <a:t>Active member</a:t>
            </a:r>
          </a:p>
          <a:p>
            <a:pPr marL="285750" indent="-285750">
              <a:buFont typeface="Arial" panose="020B0604020202020204" pitchFamily="34" charset="0"/>
              <a:buChar char="•"/>
            </a:pPr>
            <a:r>
              <a:rPr lang="en-US" sz="1400" dirty="0" smtClean="0"/>
              <a:t>Board member</a:t>
            </a:r>
          </a:p>
          <a:p>
            <a:pPr marL="285750" indent="-285750">
              <a:buFont typeface="Arial" panose="020B0604020202020204" pitchFamily="34" charset="0"/>
              <a:buChar char="•"/>
            </a:pPr>
            <a:r>
              <a:rPr lang="en-US" sz="1400" dirty="0" smtClean="0"/>
              <a:t>Administrator</a:t>
            </a:r>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p:txBody>
          <a:bodyPr/>
          <a:lstStyle/>
          <a:p>
            <a:r>
              <a:rPr lang="en-US" dirty="0" smtClean="0"/>
              <a:t>Site Roles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pic>
        <p:nvPicPr>
          <p:cNvPr id="3" name="Picture 2"/>
          <p:cNvPicPr>
            <a:picLocks noChangeAspect="1"/>
          </p:cNvPicPr>
          <p:nvPr/>
        </p:nvPicPr>
        <p:blipFill>
          <a:blip r:embed="rId2"/>
          <a:stretch>
            <a:fillRect/>
          </a:stretch>
        </p:blipFill>
        <p:spPr>
          <a:xfrm>
            <a:off x="3039374" y="1371600"/>
            <a:ext cx="5562600" cy="3570439"/>
          </a:xfrm>
          <a:prstGeom prst="rect">
            <a:avLst/>
          </a:prstGeom>
        </p:spPr>
      </p:pic>
      <p:sp>
        <p:nvSpPr>
          <p:cNvPr id="4" name="TextBox 3"/>
          <p:cNvSpPr txBox="1"/>
          <p:nvPr/>
        </p:nvSpPr>
        <p:spPr>
          <a:xfrm>
            <a:off x="4267200" y="5105400"/>
            <a:ext cx="3480889" cy="461665"/>
          </a:xfrm>
          <a:prstGeom prst="rect">
            <a:avLst/>
          </a:prstGeom>
          <a:noFill/>
        </p:spPr>
        <p:txBody>
          <a:bodyPr wrap="none" rtlCol="0">
            <a:spAutoFit/>
          </a:bodyPr>
          <a:lstStyle/>
          <a:p>
            <a:r>
              <a:rPr lang="en-US" sz="1200" dirty="0" err="1" smtClean="0"/>
              <a:t>JMarc’s</a:t>
            </a:r>
            <a:r>
              <a:rPr lang="en-US" sz="1200" dirty="0" smtClean="0"/>
              <a:t> solution allows creation of any number</a:t>
            </a:r>
          </a:p>
          <a:p>
            <a:r>
              <a:rPr lang="en-US" sz="1200" dirty="0" smtClean="0"/>
              <a:t>of roles which can have very granular rights.</a:t>
            </a:r>
            <a:endParaRPr lang="en-US" sz="1200" dirty="0"/>
          </a:p>
        </p:txBody>
      </p:sp>
    </p:spTree>
    <p:extLst>
      <p:ext uri="{BB962C8B-B14F-4D97-AF65-F5344CB8AC3E}">
        <p14:creationId xmlns:p14="http://schemas.microsoft.com/office/powerpoint/2010/main" val="158438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32</a:t>
            </a:fld>
            <a:endParaRPr lang="en-US" dirty="0"/>
          </a:p>
        </p:txBody>
      </p:sp>
      <p:sp>
        <p:nvSpPr>
          <p:cNvPr id="6" name="Content Placeholder 5"/>
          <p:cNvSpPr>
            <a:spLocks noGrp="1"/>
          </p:cNvSpPr>
          <p:nvPr>
            <p:ph type="body" sz="quarter" idx="15"/>
          </p:nvPr>
        </p:nvSpPr>
        <p:spPr>
          <a:xfrm>
            <a:off x="304800" y="1295400"/>
            <a:ext cx="8305800" cy="4419600"/>
          </a:xfrm>
        </p:spPr>
        <p:txBody>
          <a:bodyPr anchor="t">
            <a:noAutofit/>
          </a:bodyPr>
          <a:lstStyle/>
          <a:p>
            <a:pPr marL="0"/>
            <a:r>
              <a:rPr lang="en-US" sz="1400" dirty="0" smtClean="0"/>
              <a:t>There will be both a development and a production site for the SSA to use.  This allows many different approaches to content changes.</a:t>
            </a:r>
          </a:p>
          <a:p>
            <a:pPr marL="0"/>
            <a:endParaRPr lang="en-US" sz="1400" dirty="0"/>
          </a:p>
          <a:p>
            <a:pPr marL="285750" indent="-285750">
              <a:buFont typeface="Arial" panose="020B0604020202020204" pitchFamily="34" charset="0"/>
              <a:buChar char="•"/>
            </a:pPr>
            <a:r>
              <a:rPr lang="en-US" sz="1400" b="1" dirty="0" smtClean="0"/>
              <a:t>Structural/large changes/code changes – dev.shareholderservices.org</a:t>
            </a:r>
            <a:br>
              <a:rPr lang="en-US" sz="1400" b="1" dirty="0" smtClean="0"/>
            </a:br>
            <a:r>
              <a:rPr lang="en-US" sz="1400" dirty="0" smtClean="0"/>
              <a:t>Any significant site changes, code changes, or even updated content can be made on the development site for preview by authorized users.</a:t>
            </a:r>
            <a:br>
              <a:rPr lang="en-US" sz="1400" dirty="0" smtClean="0"/>
            </a:br>
            <a:endParaRPr lang="en-US" sz="1400" dirty="0" smtClean="0"/>
          </a:p>
          <a:p>
            <a:pPr marL="285750" indent="-285750">
              <a:buFont typeface="Arial" panose="020B0604020202020204" pitchFamily="34" charset="0"/>
              <a:buChar char="•"/>
            </a:pPr>
            <a:r>
              <a:rPr lang="en-US" sz="1400" b="1" dirty="0" smtClean="0"/>
              <a:t>Standard content update process – private review forums</a:t>
            </a:r>
            <a:br>
              <a:rPr lang="en-US" sz="1400" b="1" dirty="0" smtClean="0"/>
            </a:br>
            <a:r>
              <a:rPr lang="en-US" sz="1400" dirty="0" smtClean="0"/>
              <a:t>Multiple forums will be setup on production, and forums specifically for content review will be created.  Using the Drupal editor, it is trivial to copy approved content to the final publishing location.  This approach also allows a full commentary thread to exist in one location, minimizing email Ping-Pong and keeping a master version of the latest update available for review at all times.</a:t>
            </a:r>
            <a:br>
              <a:rPr lang="en-US" sz="1400" dirty="0" smtClean="0"/>
            </a:br>
            <a:endParaRPr lang="en-US" sz="1400" dirty="0" smtClean="0"/>
          </a:p>
          <a:p>
            <a:pPr marL="285750" indent="-285750">
              <a:buFont typeface="Arial" panose="020B0604020202020204" pitchFamily="34" charset="0"/>
              <a:buChar char="•"/>
            </a:pPr>
            <a:r>
              <a:rPr lang="en-US" sz="1400" b="1" dirty="0" smtClean="0"/>
              <a:t>Timed content release</a:t>
            </a:r>
            <a:br>
              <a:rPr lang="en-US" sz="1400" b="1" dirty="0" smtClean="0"/>
            </a:br>
            <a:r>
              <a:rPr lang="en-US" sz="1400" dirty="0" smtClean="0"/>
              <a:t>An option for any content to be posted is to set the publishing date (and even an expiry date) to allow work to be done early and ready for publication.</a:t>
            </a:r>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p:txBody>
          <a:bodyPr/>
          <a:lstStyle/>
          <a:p>
            <a:r>
              <a:rPr lang="en-US" dirty="0" smtClean="0"/>
              <a:t>Managing site changes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3742192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33</a:t>
            </a:fld>
            <a:endParaRPr lang="en-US" dirty="0"/>
          </a:p>
        </p:txBody>
      </p:sp>
      <p:sp>
        <p:nvSpPr>
          <p:cNvPr id="6" name="Content Placeholder 5"/>
          <p:cNvSpPr>
            <a:spLocks noGrp="1"/>
          </p:cNvSpPr>
          <p:nvPr>
            <p:ph type="body" sz="quarter" idx="15"/>
          </p:nvPr>
        </p:nvSpPr>
        <p:spPr>
          <a:xfrm>
            <a:off x="304800" y="1295400"/>
            <a:ext cx="3124200" cy="4419600"/>
          </a:xfrm>
        </p:spPr>
        <p:txBody>
          <a:bodyPr anchor="t">
            <a:noAutofit/>
          </a:bodyPr>
          <a:lstStyle/>
          <a:p>
            <a:pPr marL="0"/>
            <a:r>
              <a:rPr lang="en-US" sz="1400" dirty="0" smtClean="0"/>
              <a:t>Authorized users / administrators will be able to edit the site using a WYSIWYG editor.</a:t>
            </a:r>
          </a:p>
          <a:p>
            <a:pPr marL="0"/>
            <a:endParaRPr lang="en-US" sz="1400" dirty="0"/>
          </a:p>
          <a:p>
            <a:pPr marL="0"/>
            <a:r>
              <a:rPr lang="en-US" sz="1400" dirty="0" smtClean="0"/>
              <a:t>Site pages as well as “blocks” are editable using the same tools and for advanced needs, it allows switching to a full HTML mode for any sort of necessary tweak.</a:t>
            </a:r>
          </a:p>
          <a:p>
            <a:pPr marL="0"/>
            <a:endParaRPr lang="en-US" sz="1400" dirty="0"/>
          </a:p>
          <a:p>
            <a:pPr marL="0"/>
            <a:r>
              <a:rPr lang="en-US" sz="1400" dirty="0" smtClean="0"/>
              <a:t>Other robust administrative functions are available and JMarc will train Harrington on all aspects to administering content.</a:t>
            </a:r>
          </a:p>
        </p:txBody>
      </p:sp>
      <p:sp>
        <p:nvSpPr>
          <p:cNvPr id="5" name="Title 4"/>
          <p:cNvSpPr>
            <a:spLocks noGrp="1"/>
          </p:cNvSpPr>
          <p:nvPr>
            <p:ph type="title"/>
          </p:nvPr>
        </p:nvSpPr>
        <p:spPr/>
        <p:txBody>
          <a:bodyPr/>
          <a:lstStyle/>
          <a:p>
            <a:r>
              <a:rPr lang="en-US" dirty="0" smtClean="0"/>
              <a:t>Editing content</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
        <p:nvSpPr>
          <p:cNvPr id="4" name="TextBox 3"/>
          <p:cNvSpPr txBox="1"/>
          <p:nvPr/>
        </p:nvSpPr>
        <p:spPr>
          <a:xfrm>
            <a:off x="4267200" y="5105400"/>
            <a:ext cx="3440237" cy="276999"/>
          </a:xfrm>
          <a:prstGeom prst="rect">
            <a:avLst/>
          </a:prstGeom>
          <a:noFill/>
        </p:spPr>
        <p:txBody>
          <a:bodyPr wrap="none" rtlCol="0">
            <a:spAutoFit/>
          </a:bodyPr>
          <a:lstStyle/>
          <a:p>
            <a:r>
              <a:rPr lang="en-US" sz="1200" dirty="0" smtClean="0"/>
              <a:t>An example of editing a “block” on a JMarc site.</a:t>
            </a:r>
            <a:endParaRPr lang="en-US" sz="1200" dirty="0"/>
          </a:p>
        </p:txBody>
      </p:sp>
      <p:pic>
        <p:nvPicPr>
          <p:cNvPr id="7" name="Picture 6"/>
          <p:cNvPicPr>
            <a:picLocks noChangeAspect="1"/>
          </p:cNvPicPr>
          <p:nvPr/>
        </p:nvPicPr>
        <p:blipFill>
          <a:blip r:embed="rId2"/>
          <a:stretch>
            <a:fillRect/>
          </a:stretch>
        </p:blipFill>
        <p:spPr>
          <a:xfrm>
            <a:off x="4191000" y="975469"/>
            <a:ext cx="4033305" cy="4100433"/>
          </a:xfrm>
          <a:prstGeom prst="rect">
            <a:avLst/>
          </a:prstGeom>
        </p:spPr>
      </p:pic>
    </p:spTree>
    <p:extLst>
      <p:ext uri="{BB962C8B-B14F-4D97-AF65-F5344CB8AC3E}">
        <p14:creationId xmlns:p14="http://schemas.microsoft.com/office/powerpoint/2010/main" val="265375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34</a:t>
            </a:fld>
            <a:endParaRPr lang="en-US" dirty="0"/>
          </a:p>
        </p:txBody>
      </p:sp>
      <p:sp>
        <p:nvSpPr>
          <p:cNvPr id="6" name="Content Placeholder 5"/>
          <p:cNvSpPr>
            <a:spLocks noGrp="1"/>
          </p:cNvSpPr>
          <p:nvPr>
            <p:ph type="body" sz="quarter" idx="15"/>
          </p:nvPr>
        </p:nvSpPr>
        <p:spPr>
          <a:xfrm>
            <a:off x="304800" y="868362"/>
            <a:ext cx="8153400" cy="4618038"/>
          </a:xfrm>
        </p:spPr>
        <p:txBody>
          <a:bodyPr anchor="t">
            <a:noAutofit/>
          </a:bodyPr>
          <a:lstStyle/>
          <a:p>
            <a:pPr marL="0"/>
            <a:r>
              <a:rPr lang="en-US" sz="1400" b="1" dirty="0" smtClean="0"/>
              <a:t>Training part 1: Basic content and user administration</a:t>
            </a:r>
          </a:p>
          <a:p>
            <a:pPr marL="285750" indent="-285750">
              <a:buFont typeface="Arial" panose="020B0604020202020204" pitchFamily="34" charset="0"/>
              <a:buChar char="•"/>
            </a:pPr>
            <a:r>
              <a:rPr lang="en-US" sz="1400" dirty="0" smtClean="0"/>
              <a:t>Finding existing content and editing</a:t>
            </a:r>
          </a:p>
          <a:p>
            <a:pPr marL="285750" indent="-285750">
              <a:buFont typeface="Arial" panose="020B0604020202020204" pitchFamily="34" charset="0"/>
              <a:buChar char="•"/>
            </a:pPr>
            <a:r>
              <a:rPr lang="en-US" sz="1400" dirty="0" smtClean="0"/>
              <a:t>Creating a new page (title, body </a:t>
            </a:r>
            <a:r>
              <a:rPr lang="en-US" sz="1400" dirty="0" err="1" smtClean="0"/>
              <a:t>wysiwyg</a:t>
            </a:r>
            <a:r>
              <a:rPr lang="en-US" sz="1400" dirty="0" smtClean="0"/>
              <a:t> and source, menu settings, URL path, publishing options)</a:t>
            </a:r>
          </a:p>
          <a:p>
            <a:pPr marL="285750" indent="-285750">
              <a:buFont typeface="Arial" panose="020B0604020202020204" pitchFamily="34" charset="0"/>
              <a:buChar char="•"/>
            </a:pPr>
            <a:r>
              <a:rPr lang="en-US" sz="1400" dirty="0" smtClean="0"/>
              <a:t>How to add/change images on a content page</a:t>
            </a:r>
          </a:p>
          <a:p>
            <a:pPr marL="285750" indent="-285750">
              <a:buFont typeface="Arial" panose="020B0604020202020204" pitchFamily="34" charset="0"/>
              <a:buChar char="•"/>
            </a:pPr>
            <a:r>
              <a:rPr lang="en-US" sz="1400" dirty="0" smtClean="0"/>
              <a:t>Creating a new block (title/description, body </a:t>
            </a:r>
            <a:r>
              <a:rPr lang="en-US" sz="1400" dirty="0" err="1" smtClean="0"/>
              <a:t>wysiwyg</a:t>
            </a:r>
            <a:r>
              <a:rPr lang="en-US" sz="1400" dirty="0" smtClean="0"/>
              <a:t>/source, the div wrapper, region settings, show blocks on specific pages)</a:t>
            </a:r>
          </a:p>
          <a:p>
            <a:pPr marL="285750" indent="-285750">
              <a:buFont typeface="Arial" panose="020B0604020202020204" pitchFamily="34" charset="0"/>
              <a:buChar char="•"/>
            </a:pPr>
            <a:r>
              <a:rPr lang="en-US" sz="1400" dirty="0" smtClean="0"/>
              <a:t>Content “Revisions” system</a:t>
            </a:r>
          </a:p>
          <a:p>
            <a:pPr marL="285750" indent="-285750">
              <a:buFont typeface="Arial" panose="020B0604020202020204" pitchFamily="34" charset="0"/>
              <a:buChar char="•"/>
            </a:pPr>
            <a:r>
              <a:rPr lang="en-US" sz="1400" dirty="0" smtClean="0"/>
              <a:t>Finding, editing and administering user accounts</a:t>
            </a:r>
          </a:p>
          <a:p>
            <a:pPr marL="285750" indent="-285750">
              <a:buFont typeface="Arial" panose="020B0604020202020204" pitchFamily="34" charset="0"/>
              <a:buChar char="•"/>
            </a:pPr>
            <a:endParaRPr lang="en-US" sz="1400" dirty="0"/>
          </a:p>
          <a:p>
            <a:pPr marL="0"/>
            <a:r>
              <a:rPr lang="en-US" sz="1400" b="1" dirty="0" smtClean="0"/>
              <a:t>Training part 2: Advanced topics</a:t>
            </a:r>
          </a:p>
          <a:p>
            <a:pPr marL="285750" indent="-285750">
              <a:buFont typeface="Arial" panose="020B0604020202020204" pitchFamily="34" charset="0"/>
              <a:buChar char="•"/>
            </a:pPr>
            <a:r>
              <a:rPr lang="en-US" sz="1400" dirty="0" smtClean="0"/>
              <a:t>Adding/editing </a:t>
            </a:r>
            <a:r>
              <a:rPr lang="en-US" sz="1400" dirty="0" err="1" smtClean="0"/>
              <a:t>eCommerce</a:t>
            </a:r>
            <a:r>
              <a:rPr lang="en-US" sz="1400" dirty="0" smtClean="0"/>
              <a:t> items</a:t>
            </a:r>
          </a:p>
          <a:p>
            <a:pPr marL="285750" indent="-285750">
              <a:buFont typeface="Arial" panose="020B0604020202020204" pitchFamily="34" charset="0"/>
              <a:buChar char="•"/>
            </a:pPr>
            <a:r>
              <a:rPr lang="en-US" sz="1400" dirty="0" smtClean="0"/>
              <a:t>Managing the calendar system</a:t>
            </a:r>
          </a:p>
          <a:p>
            <a:pPr marL="285750" indent="-285750">
              <a:buFont typeface="Arial" panose="020B0604020202020204" pitchFamily="34" charset="0"/>
              <a:buChar char="•"/>
            </a:pPr>
            <a:r>
              <a:rPr lang="en-US" sz="1400" dirty="0" smtClean="0"/>
              <a:t>Administrating forums</a:t>
            </a:r>
          </a:p>
          <a:p>
            <a:pPr marL="285750" indent="-285750">
              <a:buFont typeface="Arial" panose="020B0604020202020204" pitchFamily="34" charset="0"/>
              <a:buChar char="•"/>
            </a:pPr>
            <a:r>
              <a:rPr lang="en-US" sz="1400" dirty="0"/>
              <a:t>Adding photo albums to </a:t>
            </a:r>
            <a:r>
              <a:rPr lang="en-US" sz="1400" dirty="0" smtClean="0"/>
              <a:t>content areas</a:t>
            </a:r>
          </a:p>
          <a:p>
            <a:pPr marL="285750" indent="-285750">
              <a:buFont typeface="Arial" panose="020B0604020202020204" pitchFamily="34" charset="0"/>
              <a:buChar char="•"/>
            </a:pPr>
            <a:r>
              <a:rPr lang="en-US" sz="1400" dirty="0" smtClean="0"/>
              <a:t>Pulling email lists, reporting </a:t>
            </a:r>
            <a:r>
              <a:rPr lang="en-US" sz="1400" dirty="0" err="1" smtClean="0"/>
              <a:t>eCommerce</a:t>
            </a:r>
            <a:r>
              <a:rPr lang="en-US" sz="1400" dirty="0" smtClean="0"/>
              <a:t> sales, other site reports</a:t>
            </a:r>
          </a:p>
          <a:p>
            <a:pPr marL="285750" indent="-285750">
              <a:buFont typeface="Arial" panose="020B0604020202020204" pitchFamily="34" charset="0"/>
              <a:buChar char="•"/>
            </a:pPr>
            <a:endParaRPr lang="en-US" sz="1400" dirty="0" smtClean="0"/>
          </a:p>
          <a:p>
            <a:pPr marL="0"/>
            <a:r>
              <a:rPr lang="en-US" sz="1400" dirty="0" smtClean="0"/>
              <a:t>For these organized training sessions, we recommend (and can implement) recording for future training needs.  But, in addition to the formal sessions, JMarc will continue training as needed for Harrington.  </a:t>
            </a:r>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a:xfrm>
            <a:off x="304800" y="76200"/>
            <a:ext cx="8534400" cy="792162"/>
          </a:xfrm>
        </p:spPr>
        <p:txBody>
          <a:bodyPr/>
          <a:lstStyle/>
          <a:p>
            <a:r>
              <a:rPr lang="en-US" dirty="0" smtClean="0"/>
              <a:t>Administrator training topics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691955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35</a:t>
            </a:fld>
            <a:endParaRPr lang="en-US" dirty="0"/>
          </a:p>
        </p:txBody>
      </p:sp>
      <p:sp>
        <p:nvSpPr>
          <p:cNvPr id="6" name="Content Placeholder 5"/>
          <p:cNvSpPr>
            <a:spLocks noGrp="1"/>
          </p:cNvSpPr>
          <p:nvPr>
            <p:ph type="body" sz="quarter" idx="15"/>
          </p:nvPr>
        </p:nvSpPr>
        <p:spPr>
          <a:xfrm>
            <a:off x="304800" y="1295400"/>
            <a:ext cx="8153400" cy="4419600"/>
          </a:xfrm>
        </p:spPr>
        <p:txBody>
          <a:bodyPr anchor="t">
            <a:noAutofit/>
          </a:bodyPr>
          <a:lstStyle/>
          <a:p>
            <a:pPr marL="0"/>
            <a:r>
              <a:rPr lang="en-US" sz="1400" dirty="0" smtClean="0"/>
              <a:t>The production SSA website will exist on </a:t>
            </a:r>
            <a:r>
              <a:rPr lang="en-US" sz="1400" dirty="0" err="1" smtClean="0"/>
              <a:t>JMarc’s</a:t>
            </a:r>
            <a:r>
              <a:rPr lang="en-US" sz="1400" dirty="0" smtClean="0"/>
              <a:t> Amazon Cloud infrastructure.  Backups will be handled as follows:</a:t>
            </a:r>
          </a:p>
          <a:p>
            <a:pPr marL="0"/>
            <a:endParaRPr lang="en-US" sz="1400" dirty="0"/>
          </a:p>
          <a:p>
            <a:pPr marL="285750" indent="-285750">
              <a:buFont typeface="Arial" panose="020B0604020202020204" pitchFamily="34" charset="0"/>
              <a:buChar char="•"/>
            </a:pPr>
            <a:r>
              <a:rPr lang="en-US" sz="1400" dirty="0" smtClean="0"/>
              <a:t>All backups will be managed at a different physical location and can be used in a disaster scenario to rebuild the site.</a:t>
            </a:r>
          </a:p>
          <a:p>
            <a:pPr marL="285750" indent="-285750">
              <a:buFont typeface="Arial" panose="020B0604020202020204" pitchFamily="34" charset="0"/>
              <a:buChar char="•"/>
            </a:pPr>
            <a:r>
              <a:rPr lang="en-US" sz="1400" dirty="0" smtClean="0"/>
              <a:t>The site will be snapshot every day and backed up (full site).</a:t>
            </a:r>
          </a:p>
          <a:p>
            <a:pPr marL="285750" indent="-285750">
              <a:buFont typeface="Arial" panose="020B0604020202020204" pitchFamily="34" charset="0"/>
              <a:buChar char="•"/>
            </a:pPr>
            <a:r>
              <a:rPr lang="en-US" sz="1400" dirty="0" smtClean="0"/>
              <a:t>Additionally, on the server itself the database has an additional backup done daily (and a weekly and a monthly) which can be used for restorations as needed before resorting to the file backups.</a:t>
            </a:r>
          </a:p>
          <a:p>
            <a:pPr marL="285750" indent="-285750">
              <a:buFont typeface="Arial" panose="020B0604020202020204" pitchFamily="34" charset="0"/>
              <a:buChar char="•"/>
            </a:pPr>
            <a:endParaRPr lang="en-US" sz="1400" dirty="0"/>
          </a:p>
          <a:p>
            <a:pPr marL="0"/>
            <a:r>
              <a:rPr lang="en-US" sz="1400" dirty="0" smtClean="0"/>
              <a:t>This strategy results in a maximum exposure of 24 hours of data loss in a catastrophic event such as the complete destruction of the Amazon data center.  NOTE: backups of the credit card processing will need to be managed by Authorize.net/TSYS as the SSA website does not store that information.</a:t>
            </a:r>
          </a:p>
          <a:p>
            <a:pPr marL="0"/>
            <a:endParaRPr lang="en-US" sz="1400" dirty="0"/>
          </a:p>
          <a:p>
            <a:pPr marL="0"/>
            <a:r>
              <a:rPr lang="en-US" sz="1400" dirty="0" smtClean="0"/>
              <a:t>For non-catastrophic issues, such as a bad content page edit, the internal “Revisions” system can be used to revert to prior good versions – so Harrington can manage that without needing </a:t>
            </a:r>
            <a:r>
              <a:rPr lang="en-US" sz="1400" dirty="0" err="1" smtClean="0"/>
              <a:t>JMarc</a:t>
            </a:r>
            <a:r>
              <a:rPr lang="en-US" sz="1400" dirty="0" smtClean="0"/>
              <a:t> assistance. </a:t>
            </a:r>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p:txBody>
          <a:bodyPr/>
          <a:lstStyle/>
          <a:p>
            <a:r>
              <a:rPr lang="en-US" dirty="0" smtClean="0"/>
              <a:t>Backup and Disaster Recovery</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336629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36</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The </a:t>
            </a:r>
            <a:r>
              <a:rPr lang="en-US" sz="1400" dirty="0" err="1" smtClean="0"/>
              <a:t>JMarc</a:t>
            </a:r>
            <a:r>
              <a:rPr lang="en-US" sz="1400" dirty="0" smtClean="0"/>
              <a:t> RFP stated that some requested items would need to come in a later phase of the site.  These items were identified and not part of the first version of the new site:</a:t>
            </a:r>
          </a:p>
          <a:p>
            <a:pPr marL="0"/>
            <a:endParaRPr lang="en-US" sz="1400" dirty="0" smtClean="0"/>
          </a:p>
          <a:p>
            <a:pPr marL="0"/>
            <a:r>
              <a:rPr lang="en-US" sz="1400" dirty="0" smtClean="0"/>
              <a:t>Pulling RSS and other vendor information into the site</a:t>
            </a:r>
          </a:p>
          <a:p>
            <a:pPr marL="285750" indent="-285750">
              <a:buFont typeface="Arial" panose="020B0604020202020204" pitchFamily="34" charset="0"/>
              <a:buChar char="•"/>
            </a:pPr>
            <a:r>
              <a:rPr lang="en-US" sz="1400" i="1" dirty="0" smtClean="0"/>
              <a:t>Drupal is capable of this, but it will require customizations and it was left out of this proposal in order to meet the deadlines.</a:t>
            </a:r>
            <a:br>
              <a:rPr lang="en-US" sz="1400" i="1" dirty="0" smtClean="0"/>
            </a:br>
            <a:endParaRPr lang="en-US" sz="1400" i="1" dirty="0"/>
          </a:p>
          <a:p>
            <a:pPr marL="0"/>
            <a:r>
              <a:rPr lang="en-US" sz="1400" dirty="0" smtClean="0"/>
              <a:t>eLearning training/exam process</a:t>
            </a:r>
            <a:endParaRPr lang="en-US" sz="1400" dirty="0"/>
          </a:p>
          <a:p>
            <a:pPr marL="285750" indent="-285750">
              <a:buFont typeface="Arial" panose="020B0604020202020204" pitchFamily="34" charset="0"/>
              <a:buChar char="•"/>
            </a:pPr>
            <a:r>
              <a:rPr lang="en-US" sz="1400" i="1" dirty="0" smtClean="0"/>
              <a:t>Further study will be required to map out moving in the full eLearning experience into Drupal.</a:t>
            </a:r>
            <a:br>
              <a:rPr lang="en-US" sz="1400" i="1" dirty="0" smtClean="0"/>
            </a:br>
            <a:endParaRPr lang="en-US" sz="1400" i="1" dirty="0"/>
          </a:p>
          <a:p>
            <a:pPr marL="0"/>
            <a:r>
              <a:rPr lang="en-US" sz="1400" dirty="0" smtClean="0"/>
              <a:t>Use of Constant Contract will continue</a:t>
            </a:r>
            <a:endParaRPr lang="en-US" sz="1400" dirty="0"/>
          </a:p>
          <a:p>
            <a:pPr marL="285750" indent="-285750">
              <a:buFont typeface="Arial" panose="020B0604020202020204" pitchFamily="34" charset="0"/>
              <a:buChar char="•"/>
            </a:pPr>
            <a:r>
              <a:rPr lang="en-US" sz="1400" i="1" dirty="0" smtClean="0"/>
              <a:t>For this project, email communication to members/contacts will continue via Constant Contact.</a:t>
            </a:r>
            <a:endParaRPr lang="en-US" sz="1400" i="1" dirty="0"/>
          </a:p>
          <a:p>
            <a:pPr marL="285750" indent="-285750">
              <a:buFont typeface="Arial" panose="020B0604020202020204" pitchFamily="34" charset="0"/>
              <a:buChar char="•"/>
            </a:pPr>
            <a:endParaRPr lang="en-US" sz="1400" i="1" dirty="0"/>
          </a:p>
        </p:txBody>
      </p:sp>
      <p:sp>
        <p:nvSpPr>
          <p:cNvPr id="5" name="Title 4"/>
          <p:cNvSpPr>
            <a:spLocks noGrp="1"/>
          </p:cNvSpPr>
          <p:nvPr>
            <p:ph type="title"/>
          </p:nvPr>
        </p:nvSpPr>
        <p:spPr/>
        <p:txBody>
          <a:bodyPr/>
          <a:lstStyle/>
          <a:p>
            <a:r>
              <a:rPr lang="en-US" dirty="0" smtClean="0"/>
              <a:t>SSA Website FUTURE ITEMS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2039165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37</a:t>
            </a:fld>
            <a:endParaRPr lang="en-US" dirty="0"/>
          </a:p>
        </p:txBody>
      </p:sp>
      <p:sp>
        <p:nvSpPr>
          <p:cNvPr id="6" name="Title 1"/>
          <p:cNvSpPr>
            <a:spLocks noGrp="1"/>
          </p:cNvSpPr>
          <p:nvPr>
            <p:ph type="title"/>
          </p:nvPr>
        </p:nvSpPr>
        <p:spPr/>
        <p:txBody>
          <a:bodyPr/>
          <a:lstStyle>
            <a:lvl1pPr>
              <a:defRPr/>
            </a:lvl1pPr>
          </a:lstStyle>
          <a:p>
            <a:r>
              <a:rPr lang="en-US" dirty="0" smtClean="0"/>
              <a:t>Contact JMarc Technologies, LLC</a:t>
            </a:r>
            <a:endParaRPr lang="en-US" dirty="0"/>
          </a:p>
        </p:txBody>
      </p:sp>
      <p:sp>
        <p:nvSpPr>
          <p:cNvPr id="5" name="Text Placeholder 2"/>
          <p:cNvSpPr>
            <a:spLocks noGrp="1"/>
          </p:cNvSpPr>
          <p:nvPr>
            <p:ph type="body" sz="quarter" idx="11"/>
          </p:nvPr>
        </p:nvSpPr>
        <p:spPr>
          <a:xfrm>
            <a:off x="304800" y="1219200"/>
            <a:ext cx="6934200" cy="457200"/>
          </a:xfrm>
          <a:prstGeom prst="rect">
            <a:avLst/>
          </a:prstGeo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For more information, contact:</a:t>
            </a:r>
          </a:p>
        </p:txBody>
      </p:sp>
      <p:sp>
        <p:nvSpPr>
          <p:cNvPr id="7" name="TextBox 6"/>
          <p:cNvSpPr txBox="1"/>
          <p:nvPr/>
        </p:nvSpPr>
        <p:spPr>
          <a:xfrm>
            <a:off x="304800" y="2079214"/>
            <a:ext cx="3505200" cy="2862322"/>
          </a:xfrm>
          <a:prstGeom prst="rect">
            <a:avLst/>
          </a:prstGeom>
          <a:noFill/>
        </p:spPr>
        <p:txBody>
          <a:bodyPr wrap="square" rtlCol="0">
            <a:spAutoFit/>
          </a:bodyPr>
          <a:lstStyle/>
          <a:p>
            <a:pPr lvl="0"/>
            <a:endParaRPr lang="en-US" sz="2000" dirty="0" smtClean="0"/>
          </a:p>
          <a:p>
            <a:pPr lvl="0"/>
            <a:r>
              <a:rPr lang="en-US" sz="2000" dirty="0" smtClean="0"/>
              <a:t>Rich Andrews</a:t>
            </a:r>
          </a:p>
          <a:p>
            <a:pPr lvl="0"/>
            <a:r>
              <a:rPr lang="en-US" sz="2000" dirty="0" smtClean="0"/>
              <a:t>CTO</a:t>
            </a:r>
          </a:p>
          <a:p>
            <a:pPr lvl="0"/>
            <a:r>
              <a:rPr lang="en-US" sz="2000" dirty="0" smtClean="0"/>
              <a:t>JMarc Technologies, LLC</a:t>
            </a:r>
          </a:p>
          <a:p>
            <a:pPr lvl="0"/>
            <a:r>
              <a:rPr lang="en-US" sz="2000" dirty="0" smtClean="0"/>
              <a:t>10 Hillside Avenue</a:t>
            </a:r>
          </a:p>
          <a:p>
            <a:pPr lvl="0"/>
            <a:r>
              <a:rPr lang="en-US" sz="2000" dirty="0" smtClean="0"/>
              <a:t>Madison, NJ 07940</a:t>
            </a:r>
          </a:p>
          <a:p>
            <a:pPr lvl="0"/>
            <a:r>
              <a:rPr lang="en-US" sz="2000" dirty="0" smtClean="0"/>
              <a:t>(973) 236-1546</a:t>
            </a:r>
          </a:p>
          <a:p>
            <a:pPr lvl="0"/>
            <a:r>
              <a:rPr lang="en-US" sz="2000" dirty="0" smtClean="0"/>
              <a:t>Mobile (304) 804-3963</a:t>
            </a:r>
          </a:p>
          <a:p>
            <a:pPr lvl="0"/>
            <a:r>
              <a:rPr lang="en-US" sz="2000" dirty="0" smtClean="0"/>
              <a:t>rich@jmarc.com</a:t>
            </a:r>
            <a:endParaRPr lang="en-US" sz="2000" dirty="0"/>
          </a:p>
        </p:txBody>
      </p:sp>
      <p:sp>
        <p:nvSpPr>
          <p:cNvPr id="8" name="TextBox 7"/>
          <p:cNvSpPr txBox="1"/>
          <p:nvPr/>
        </p:nvSpPr>
        <p:spPr>
          <a:xfrm>
            <a:off x="3706489" y="2090678"/>
            <a:ext cx="3505200" cy="2862322"/>
          </a:xfrm>
          <a:prstGeom prst="rect">
            <a:avLst/>
          </a:prstGeom>
          <a:noFill/>
        </p:spPr>
        <p:txBody>
          <a:bodyPr wrap="square" rtlCol="0">
            <a:spAutoFit/>
          </a:bodyPr>
          <a:lstStyle/>
          <a:p>
            <a:pPr lvl="0"/>
            <a:endParaRPr lang="en-US" sz="2000" dirty="0" smtClean="0"/>
          </a:p>
          <a:p>
            <a:pPr lvl="0"/>
            <a:r>
              <a:rPr lang="en-US" sz="2000" dirty="0" smtClean="0"/>
              <a:t>John DeFilippis</a:t>
            </a:r>
          </a:p>
          <a:p>
            <a:pPr lvl="0"/>
            <a:r>
              <a:rPr lang="en-US" sz="2000" dirty="0" smtClean="0"/>
              <a:t>CEO</a:t>
            </a:r>
          </a:p>
          <a:p>
            <a:pPr lvl="0"/>
            <a:r>
              <a:rPr lang="en-US" sz="2000" dirty="0" smtClean="0"/>
              <a:t>JMarc Technologies, LLC</a:t>
            </a:r>
          </a:p>
          <a:p>
            <a:pPr lvl="0"/>
            <a:r>
              <a:rPr lang="en-US" sz="2000" dirty="0" smtClean="0"/>
              <a:t>10 Hillside Avenue</a:t>
            </a:r>
          </a:p>
          <a:p>
            <a:pPr lvl="0"/>
            <a:r>
              <a:rPr lang="en-US" sz="2000" dirty="0" smtClean="0"/>
              <a:t>Madison, NJ 07940</a:t>
            </a:r>
          </a:p>
          <a:p>
            <a:pPr lvl="0"/>
            <a:r>
              <a:rPr lang="en-US" sz="2000" dirty="0" smtClean="0"/>
              <a:t>(973) 236-1546</a:t>
            </a:r>
          </a:p>
          <a:p>
            <a:pPr lvl="0"/>
            <a:r>
              <a:rPr lang="en-US" sz="2000" dirty="0" smtClean="0"/>
              <a:t>Mobile (201) 213-9024</a:t>
            </a:r>
          </a:p>
          <a:p>
            <a:pPr lvl="0"/>
            <a:r>
              <a:rPr lang="en-US" sz="2000" dirty="0" smtClean="0"/>
              <a:t>john@jmarc.com</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276475"/>
            <a:ext cx="2381250" cy="2676525"/>
          </a:xfrm>
          <a:prstGeom prst="rect">
            <a:avLst/>
          </a:prstGeom>
        </p:spPr>
      </p:pic>
    </p:spTree>
    <p:extLst>
      <p:ext uri="{BB962C8B-B14F-4D97-AF65-F5344CB8AC3E}">
        <p14:creationId xmlns:p14="http://schemas.microsoft.com/office/powerpoint/2010/main" val="367527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4</a:t>
            </a:fld>
            <a:endParaRPr lang="en-US" dirty="0"/>
          </a:p>
        </p:txBody>
      </p:sp>
      <p:sp>
        <p:nvSpPr>
          <p:cNvPr id="3" name="Title 2"/>
          <p:cNvSpPr>
            <a:spLocks noGrp="1"/>
          </p:cNvSpPr>
          <p:nvPr>
            <p:ph type="title"/>
          </p:nvPr>
        </p:nvSpPr>
        <p:spPr/>
        <p:txBody>
          <a:bodyPr/>
          <a:lstStyle/>
          <a:p>
            <a:r>
              <a:rPr lang="en-US" dirty="0" smtClean="0"/>
              <a:t>SSA Road Map Objective</a:t>
            </a:r>
            <a:endParaRPr lang="en-US" dirty="0"/>
          </a:p>
        </p:txBody>
      </p:sp>
      <p:sp>
        <p:nvSpPr>
          <p:cNvPr id="4" name="Text Placeholder 3"/>
          <p:cNvSpPr>
            <a:spLocks noGrp="1"/>
          </p:cNvSpPr>
          <p:nvPr>
            <p:ph type="body" sz="quarter" idx="11"/>
          </p:nvPr>
        </p:nvSpPr>
        <p:spPr>
          <a:xfrm>
            <a:off x="381000" y="1096963"/>
            <a:ext cx="8153400" cy="4618037"/>
          </a:xfrm>
        </p:spPr>
        <p:txBody>
          <a:bodyPr>
            <a:normAutofit/>
          </a:bodyPr>
          <a:lstStyle/>
          <a:p>
            <a:r>
              <a:rPr lang="en-US" dirty="0" smtClean="0">
                <a:solidFill>
                  <a:schemeClr val="accent3">
                    <a:lumMod val="50000"/>
                  </a:schemeClr>
                </a:solidFill>
              </a:rPr>
              <a:t>This </a:t>
            </a:r>
            <a:r>
              <a:rPr lang="en-US" dirty="0" err="1" smtClean="0">
                <a:solidFill>
                  <a:schemeClr val="accent3">
                    <a:lumMod val="50000"/>
                  </a:schemeClr>
                </a:solidFill>
              </a:rPr>
              <a:t>JMarc</a:t>
            </a:r>
            <a:r>
              <a:rPr lang="en-US" dirty="0" smtClean="0">
                <a:solidFill>
                  <a:schemeClr val="accent3">
                    <a:lumMod val="50000"/>
                  </a:schemeClr>
                </a:solidFill>
              </a:rPr>
              <a:t> Technologies, LLC (“</a:t>
            </a:r>
            <a:r>
              <a:rPr lang="en-US" dirty="0" err="1" smtClean="0">
                <a:solidFill>
                  <a:schemeClr val="accent3">
                    <a:lumMod val="50000"/>
                  </a:schemeClr>
                </a:solidFill>
              </a:rPr>
              <a:t>JMarc</a:t>
            </a:r>
            <a:r>
              <a:rPr lang="en-US" dirty="0" smtClean="0">
                <a:solidFill>
                  <a:schemeClr val="accent3">
                    <a:lumMod val="50000"/>
                  </a:schemeClr>
                </a:solidFill>
              </a:rPr>
              <a:t>”) Road Map document envisions the new Shareholder Services Association (“SSA”) website.  Every feature of the site and the site design elements are detailed for approvals.  </a:t>
            </a:r>
          </a:p>
          <a:p>
            <a:endParaRPr lang="en-US" dirty="0">
              <a:solidFill>
                <a:schemeClr val="accent3">
                  <a:lumMod val="50000"/>
                </a:schemeClr>
              </a:solidFill>
            </a:endParaRPr>
          </a:p>
          <a:p>
            <a:r>
              <a:rPr lang="en-US" dirty="0" smtClean="0">
                <a:solidFill>
                  <a:schemeClr val="accent3">
                    <a:lumMod val="50000"/>
                  </a:schemeClr>
                </a:solidFill>
              </a:rPr>
              <a:t>This site map is the result of study of the current SSA website, the SSA RFP, </a:t>
            </a:r>
            <a:r>
              <a:rPr lang="en-US" dirty="0" err="1" smtClean="0">
                <a:solidFill>
                  <a:schemeClr val="accent3">
                    <a:lumMod val="50000"/>
                  </a:schemeClr>
                </a:solidFill>
              </a:rPr>
              <a:t>JMarc’s</a:t>
            </a:r>
            <a:r>
              <a:rPr lang="en-US" dirty="0" smtClean="0">
                <a:solidFill>
                  <a:schemeClr val="accent3">
                    <a:lumMod val="50000"/>
                  </a:schemeClr>
                </a:solidFill>
              </a:rPr>
              <a:t> knowledge of the SSA, and subsequent meetings and discussions.</a:t>
            </a:r>
          </a:p>
          <a:p>
            <a:endParaRPr lang="en-US" dirty="0">
              <a:solidFill>
                <a:schemeClr val="accent3">
                  <a:lumMod val="50000"/>
                </a:schemeClr>
              </a:solidFill>
            </a:endParaRPr>
          </a:p>
          <a:p>
            <a:r>
              <a:rPr lang="en-US" dirty="0" smtClean="0">
                <a:solidFill>
                  <a:schemeClr val="accent3">
                    <a:lumMod val="50000"/>
                  </a:schemeClr>
                </a:solidFill>
              </a:rPr>
              <a:t>The site will be constructed to match this Road Map.  The mockups presented in this Road Map may have small visual changes from the Road Map if the technology has specific limitations in envisioning the artistic mockups provided.</a:t>
            </a:r>
            <a:endParaRPr lang="en-US" dirty="0"/>
          </a:p>
        </p:txBody>
      </p:sp>
    </p:spTree>
    <p:extLst>
      <p:ext uri="{BB962C8B-B14F-4D97-AF65-F5344CB8AC3E}">
        <p14:creationId xmlns:p14="http://schemas.microsoft.com/office/powerpoint/2010/main" val="302353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5</a:t>
            </a:fld>
            <a:endParaRPr lang="en-US" dirty="0"/>
          </a:p>
        </p:txBody>
      </p:sp>
      <p:sp>
        <p:nvSpPr>
          <p:cNvPr id="6" name="Content Placeholder 5"/>
          <p:cNvSpPr>
            <a:spLocks noGrp="1"/>
          </p:cNvSpPr>
          <p:nvPr>
            <p:ph type="body" sz="quarter" idx="15"/>
          </p:nvPr>
        </p:nvSpPr>
        <p:spPr>
          <a:xfrm>
            <a:off x="2667000" y="1447800"/>
            <a:ext cx="6324600" cy="1143000"/>
          </a:xfrm>
        </p:spPr>
        <p:txBody>
          <a:bodyPr>
            <a:noAutofit/>
          </a:bodyPr>
          <a:lstStyle/>
          <a:p>
            <a:pPr marL="0"/>
            <a:r>
              <a:rPr lang="en-US" sz="1400" dirty="0" smtClean="0"/>
              <a:t>JMarc gathers preliminary </a:t>
            </a:r>
            <a:r>
              <a:rPr lang="en-US" sz="1400" dirty="0"/>
              <a:t>information about your objectives, needs, desired results, and more enables us to analyze your project to provide the right direction</a:t>
            </a:r>
            <a:r>
              <a:rPr lang="en-US" sz="1400" dirty="0" smtClean="0"/>
              <a:t>.  </a:t>
            </a:r>
            <a:r>
              <a:rPr lang="en-US" sz="1400" i="1" dirty="0" smtClean="0"/>
              <a:t> </a:t>
            </a:r>
          </a:p>
        </p:txBody>
      </p:sp>
      <p:sp>
        <p:nvSpPr>
          <p:cNvPr id="5" name="Title 4"/>
          <p:cNvSpPr>
            <a:spLocks noGrp="1"/>
          </p:cNvSpPr>
          <p:nvPr>
            <p:ph type="title"/>
          </p:nvPr>
        </p:nvSpPr>
        <p:spPr/>
        <p:txBody>
          <a:bodyPr/>
          <a:lstStyle/>
          <a:p>
            <a:r>
              <a:rPr lang="en-US" dirty="0" smtClean="0"/>
              <a:t>JMarc Solution Development Process</a:t>
            </a:r>
            <a:endParaRPr lang="en-US" dirty="0"/>
          </a:p>
        </p:txBody>
      </p:sp>
      <p:sp>
        <p:nvSpPr>
          <p:cNvPr id="7" name="Text Placeholder 6"/>
          <p:cNvSpPr>
            <a:spLocks noGrp="1"/>
          </p:cNvSpPr>
          <p:nvPr>
            <p:ph type="body" sz="quarter" idx="16"/>
          </p:nvPr>
        </p:nvSpPr>
        <p:spPr>
          <a:xfrm>
            <a:off x="2667000" y="2438400"/>
            <a:ext cx="6324600" cy="1143000"/>
          </a:xfrm>
        </p:spPr>
        <p:txBody>
          <a:bodyPr>
            <a:normAutofit/>
          </a:bodyPr>
          <a:lstStyle/>
          <a:p>
            <a:r>
              <a:rPr lang="en-US" sz="1400" dirty="0" smtClean="0"/>
              <a:t>JMarc </a:t>
            </a:r>
            <a:r>
              <a:rPr lang="en-US" sz="1400" dirty="0"/>
              <a:t>will facilitate a set of meetings that takes all of the ideas from the discovery phase and creates a full mockup, or Road Map of the end solution.  The Road Map includes mockup versions of every screen and report of the application and all associated rules and needs</a:t>
            </a:r>
            <a:r>
              <a:rPr lang="en-US" sz="1400" dirty="0" smtClean="0"/>
              <a:t>.</a:t>
            </a:r>
            <a:endParaRPr lang="en-US" sz="1400" dirty="0">
              <a:solidFill>
                <a:srgbClr val="FF0000"/>
              </a:solidFill>
            </a:endParaRPr>
          </a:p>
        </p:txBody>
      </p:sp>
      <p:sp>
        <p:nvSpPr>
          <p:cNvPr id="8" name="Text Placeholder 7"/>
          <p:cNvSpPr>
            <a:spLocks noGrp="1"/>
          </p:cNvSpPr>
          <p:nvPr>
            <p:ph type="body" sz="quarter" idx="17"/>
          </p:nvPr>
        </p:nvSpPr>
        <p:spPr>
          <a:xfrm>
            <a:off x="2667000" y="3581400"/>
            <a:ext cx="6324600" cy="1143000"/>
          </a:xfrm>
        </p:spPr>
        <p:txBody>
          <a:bodyPr>
            <a:normAutofit/>
          </a:bodyPr>
          <a:lstStyle/>
          <a:p>
            <a:r>
              <a:rPr lang="en-US" sz="1400" dirty="0" smtClean="0"/>
              <a:t>JMarc </a:t>
            </a:r>
            <a:r>
              <a:rPr lang="en-US" sz="1400" dirty="0"/>
              <a:t>utilizes a rapid prototyping model where multiple, iterative releases are provided for testing and review.  This process allows for additional input and adjustments to be made as the solution is built, resulting in a more powerful finished application. </a:t>
            </a:r>
          </a:p>
        </p:txBody>
      </p:sp>
      <p:sp>
        <p:nvSpPr>
          <p:cNvPr id="9" name="Text Placeholder 8"/>
          <p:cNvSpPr>
            <a:spLocks noGrp="1"/>
          </p:cNvSpPr>
          <p:nvPr>
            <p:ph type="body" sz="quarter" idx="18"/>
          </p:nvPr>
        </p:nvSpPr>
        <p:spPr>
          <a:xfrm>
            <a:off x="2667000" y="4572674"/>
            <a:ext cx="6324600" cy="1143000"/>
          </a:xfrm>
        </p:spPr>
        <p:txBody>
          <a:bodyPr>
            <a:normAutofit/>
          </a:bodyPr>
          <a:lstStyle/>
          <a:p>
            <a:r>
              <a:rPr lang="en-US" sz="1400" dirty="0" smtClean="0"/>
              <a:t>JMarc </a:t>
            </a:r>
            <a:r>
              <a:rPr lang="en-US" sz="1400" dirty="0"/>
              <a:t>deploys and supports our custom solutions. This includes: hosting, maintenance, enhancements, and ongoing support. </a:t>
            </a:r>
          </a:p>
          <a:p>
            <a:endParaRPr lang="en-US" sz="1400" dirty="0"/>
          </a:p>
        </p:txBody>
      </p:sp>
      <p:grpSp>
        <p:nvGrpSpPr>
          <p:cNvPr id="10" name="Group 9"/>
          <p:cNvGrpSpPr/>
          <p:nvPr/>
        </p:nvGrpSpPr>
        <p:grpSpPr>
          <a:xfrm>
            <a:off x="647750" y="1676400"/>
            <a:ext cx="1790650" cy="3580351"/>
            <a:chOff x="2667000" y="1807029"/>
            <a:chExt cx="1371600" cy="2971800"/>
          </a:xfrm>
        </p:grpSpPr>
        <p:sp>
          <p:nvSpPr>
            <p:cNvPr id="11" name="Rectangle 10"/>
            <p:cNvSpPr/>
            <p:nvPr/>
          </p:nvSpPr>
          <p:spPr>
            <a:xfrm>
              <a:off x="2667000" y="4321629"/>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Full Support</a:t>
              </a:r>
              <a:endParaRPr lang="en-US" dirty="0"/>
            </a:p>
          </p:txBody>
        </p:sp>
        <p:grpSp>
          <p:nvGrpSpPr>
            <p:cNvPr id="12" name="Group 11"/>
            <p:cNvGrpSpPr/>
            <p:nvPr/>
          </p:nvGrpSpPr>
          <p:grpSpPr>
            <a:xfrm>
              <a:off x="2667000" y="1807029"/>
              <a:ext cx="1371600" cy="707571"/>
              <a:chOff x="2209800" y="1807029"/>
              <a:chExt cx="1371600" cy="707571"/>
            </a:xfrm>
          </p:grpSpPr>
          <p:sp>
            <p:nvSpPr>
              <p:cNvPr id="19" name="Rectangle 18"/>
              <p:cNvSpPr/>
              <p:nvPr/>
            </p:nvSpPr>
            <p:spPr>
              <a:xfrm>
                <a:off x="2209800" y="1807029"/>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Discovery</a:t>
                </a:r>
                <a:endParaRPr lang="en-US" dirty="0"/>
              </a:p>
            </p:txBody>
          </p:sp>
          <p:sp>
            <p:nvSpPr>
              <p:cNvPr id="20" name="Down Arrow 19"/>
              <p:cNvSpPr/>
              <p:nvPr/>
            </p:nvSpPr>
            <p:spPr>
              <a:xfrm>
                <a:off x="2590800" y="2286000"/>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667000" y="2645229"/>
              <a:ext cx="1371600" cy="703823"/>
              <a:chOff x="2202305" y="2496577"/>
              <a:chExt cx="1371600" cy="703823"/>
            </a:xfrm>
          </p:grpSpPr>
          <p:sp>
            <p:nvSpPr>
              <p:cNvPr id="17" name="Rectangle 16"/>
              <p:cNvSpPr/>
              <p:nvPr/>
            </p:nvSpPr>
            <p:spPr>
              <a:xfrm>
                <a:off x="2202305" y="2496577"/>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Road Map</a:t>
                </a:r>
                <a:endParaRPr lang="en-US" dirty="0"/>
              </a:p>
            </p:txBody>
          </p:sp>
          <p:sp>
            <p:nvSpPr>
              <p:cNvPr id="18" name="Down Arrow 17"/>
              <p:cNvSpPr/>
              <p:nvPr/>
            </p:nvSpPr>
            <p:spPr>
              <a:xfrm>
                <a:off x="2590800" y="2971800"/>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4" name="Group 13"/>
            <p:cNvGrpSpPr/>
            <p:nvPr/>
          </p:nvGrpSpPr>
          <p:grpSpPr>
            <a:xfrm>
              <a:off x="2667000" y="3451486"/>
              <a:ext cx="1371600" cy="802761"/>
              <a:chOff x="2209800" y="3222886"/>
              <a:chExt cx="1371600" cy="802761"/>
            </a:xfrm>
          </p:grpSpPr>
          <p:sp>
            <p:nvSpPr>
              <p:cNvPr id="15" name="Rectangle 14"/>
              <p:cNvSpPr/>
              <p:nvPr/>
            </p:nvSpPr>
            <p:spPr>
              <a:xfrm>
                <a:off x="2209800" y="3222886"/>
                <a:ext cx="1371600" cy="552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Rapid Prototyping</a:t>
                </a:r>
                <a:endParaRPr lang="en-US" dirty="0"/>
              </a:p>
            </p:txBody>
          </p:sp>
          <p:sp>
            <p:nvSpPr>
              <p:cNvPr id="16" name="Down Arrow 15"/>
              <p:cNvSpPr/>
              <p:nvPr/>
            </p:nvSpPr>
            <p:spPr>
              <a:xfrm>
                <a:off x="2590800" y="3797047"/>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398207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6</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err="1" smtClean="0"/>
              <a:t>JMarc</a:t>
            </a:r>
            <a:r>
              <a:rPr lang="en-US" sz="1400" dirty="0" smtClean="0"/>
              <a:t> will construct the new SSA website using the </a:t>
            </a:r>
            <a:r>
              <a:rPr lang="en-US" sz="1400" dirty="0" err="1" smtClean="0"/>
              <a:t>JMarc</a:t>
            </a:r>
            <a:r>
              <a:rPr lang="en-US" sz="1400" dirty="0" smtClean="0"/>
              <a:t> Managed Drupal Hosting solution.  This list of technology features is intended to provide the framework, but all subsequent pages will be mapped and customized to these technologies:</a:t>
            </a:r>
          </a:p>
          <a:p>
            <a:pPr marL="0"/>
            <a:endParaRPr lang="en-US" sz="1400" dirty="0"/>
          </a:p>
          <a:p>
            <a:pPr marL="285750" indent="-285750">
              <a:buFont typeface="Arial" panose="020B0604020202020204" pitchFamily="34" charset="0"/>
              <a:buChar char="•"/>
            </a:pPr>
            <a:r>
              <a:rPr lang="en-US" sz="1400" dirty="0" smtClean="0"/>
              <a:t>Amazon Cloud Hosting (Linux, PHP and MySQL)</a:t>
            </a:r>
          </a:p>
          <a:p>
            <a:pPr marL="285750" indent="-285750">
              <a:buFont typeface="Arial" panose="020B0604020202020204" pitchFamily="34" charset="0"/>
              <a:buChar char="•"/>
            </a:pPr>
            <a:r>
              <a:rPr lang="en-US" sz="1400" dirty="0" smtClean="0"/>
              <a:t>Drupal 7</a:t>
            </a:r>
          </a:p>
          <a:p>
            <a:pPr marL="285750" indent="-285750">
              <a:buFont typeface="Arial" panose="020B0604020202020204" pitchFamily="34" charset="0"/>
              <a:buChar char="•"/>
            </a:pPr>
            <a:r>
              <a:rPr lang="en-US" sz="1400" dirty="0" smtClean="0"/>
              <a:t>Various JMarc supported Drupal modules including </a:t>
            </a:r>
            <a:r>
              <a:rPr lang="en-US" sz="1400" dirty="0" err="1" smtClean="0"/>
              <a:t>Ubercart</a:t>
            </a:r>
            <a:r>
              <a:rPr lang="en-US" sz="1400" dirty="0" smtClean="0"/>
              <a:t> </a:t>
            </a:r>
          </a:p>
          <a:p>
            <a:pPr marL="285750" indent="-285750">
              <a:buFont typeface="Arial" panose="020B0604020202020204" pitchFamily="34" charset="0"/>
              <a:buChar char="•"/>
            </a:pPr>
            <a:r>
              <a:rPr lang="en-US" sz="1400" dirty="0" smtClean="0"/>
              <a:t>Integration with </a:t>
            </a:r>
            <a:r>
              <a:rPr lang="en-US" sz="1400" dirty="0" err="1" smtClean="0"/>
              <a:t>Authorize.Net</a:t>
            </a:r>
            <a:r>
              <a:rPr lang="en-US" sz="1400" dirty="0" smtClean="0"/>
              <a:t>/TSYS</a:t>
            </a:r>
          </a:p>
          <a:p>
            <a:pPr marL="285750" indent="-285750">
              <a:buFont typeface="Arial" panose="020B0604020202020204" pitchFamily="34" charset="0"/>
              <a:buChar char="•"/>
            </a:pPr>
            <a:r>
              <a:rPr lang="en-US" sz="1400" dirty="0" smtClean="0"/>
              <a:t>Google apps (system mail accounts) connected to Drupal via IMAP</a:t>
            </a:r>
          </a:p>
          <a:p>
            <a:pPr marL="285750" indent="-285750">
              <a:buFont typeface="Arial" panose="020B0604020202020204" pitchFamily="34" charset="0"/>
              <a:buChar char="•"/>
            </a:pPr>
            <a:r>
              <a:rPr lang="en-US" sz="1400" dirty="0" smtClean="0"/>
              <a:t>Export email lists to integrate with Constant Contact </a:t>
            </a:r>
          </a:p>
          <a:p>
            <a:pPr marL="285750" indent="-285750">
              <a:buFont typeface="Arial" panose="020B0604020202020204" pitchFamily="34" charset="0"/>
              <a:buChar char="•"/>
            </a:pPr>
            <a:r>
              <a:rPr lang="en-US" sz="1400" dirty="0" smtClean="0"/>
              <a:t>Google Analytics will be installed and configured to provide usage statistics</a:t>
            </a:r>
          </a:p>
        </p:txBody>
      </p:sp>
      <p:sp>
        <p:nvSpPr>
          <p:cNvPr id="5" name="Title 4"/>
          <p:cNvSpPr>
            <a:spLocks noGrp="1"/>
          </p:cNvSpPr>
          <p:nvPr>
            <p:ph type="title"/>
          </p:nvPr>
        </p:nvSpPr>
        <p:spPr/>
        <p:txBody>
          <a:bodyPr/>
          <a:lstStyle/>
          <a:p>
            <a:r>
              <a:rPr lang="en-US" dirty="0" smtClean="0"/>
              <a:t>Website Technology</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307527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7</a:t>
            </a:fld>
            <a:endParaRPr lang="en-US" dirty="0"/>
          </a:p>
        </p:txBody>
      </p:sp>
      <p:sp>
        <p:nvSpPr>
          <p:cNvPr id="6" name="Content Placeholder 5"/>
          <p:cNvSpPr>
            <a:spLocks noGrp="1"/>
          </p:cNvSpPr>
          <p:nvPr>
            <p:ph type="body" sz="quarter" idx="15"/>
          </p:nvPr>
        </p:nvSpPr>
        <p:spPr>
          <a:xfrm>
            <a:off x="304800" y="1295400"/>
            <a:ext cx="8686800" cy="4419600"/>
          </a:xfrm>
        </p:spPr>
        <p:txBody>
          <a:bodyPr anchor="t">
            <a:noAutofit/>
          </a:bodyPr>
          <a:lstStyle/>
          <a:p>
            <a:pPr marL="0"/>
            <a:r>
              <a:rPr lang="en-US" sz="1400" dirty="0" smtClean="0"/>
              <a:t>The SSA website will host several different types of pages.  Each will have a template and object model setup in Drupal:</a:t>
            </a:r>
          </a:p>
          <a:p>
            <a:pPr marL="0"/>
            <a:endParaRPr lang="en-US" sz="1400" dirty="0"/>
          </a:p>
          <a:p>
            <a:pPr marL="285750" indent="-285750">
              <a:buFont typeface="Arial" panose="020B0604020202020204" pitchFamily="34" charset="0"/>
              <a:buChar char="•"/>
            </a:pPr>
            <a:r>
              <a:rPr lang="en-US" sz="1400" b="1" dirty="0"/>
              <a:t>Home Page</a:t>
            </a:r>
            <a:r>
              <a:rPr lang="en-US" sz="1400" b="1" dirty="0" smtClean="0"/>
              <a:t>.</a:t>
            </a:r>
            <a:r>
              <a:rPr lang="en-US" sz="1400" dirty="0" smtClean="0"/>
              <a:t>  A dynamic page that includes many elements of the site, pulled up to a summary view.</a:t>
            </a:r>
            <a:endParaRPr lang="en-US" sz="1400" dirty="0"/>
          </a:p>
          <a:p>
            <a:pPr marL="285750" indent="-285750">
              <a:buFont typeface="Arial" panose="020B0604020202020204" pitchFamily="34" charset="0"/>
              <a:buChar char="•"/>
            </a:pPr>
            <a:r>
              <a:rPr lang="en-US" sz="1400" b="1" dirty="0" smtClean="0"/>
              <a:t>Content Page.  </a:t>
            </a:r>
            <a:r>
              <a:rPr lang="en-US" sz="1400" dirty="0" smtClean="0"/>
              <a:t>Articles, news, and other information pages.</a:t>
            </a:r>
          </a:p>
          <a:p>
            <a:pPr marL="285750" indent="-285750">
              <a:buFont typeface="Arial" panose="020B0604020202020204" pitchFamily="34" charset="0"/>
              <a:buChar char="•"/>
            </a:pPr>
            <a:r>
              <a:rPr lang="en-US" sz="1400" b="1" dirty="0" smtClean="0"/>
              <a:t>Calendar.</a:t>
            </a:r>
            <a:r>
              <a:rPr lang="en-US" sz="1400" dirty="0" smtClean="0"/>
              <a:t> Online calendar of events in a list and by month.</a:t>
            </a:r>
          </a:p>
          <a:p>
            <a:pPr marL="285750" indent="-285750">
              <a:buFont typeface="Arial" panose="020B0604020202020204" pitchFamily="34" charset="0"/>
              <a:buChar char="•"/>
            </a:pPr>
            <a:r>
              <a:rPr lang="en-US" sz="1400" b="1" dirty="0" smtClean="0"/>
              <a:t>Forum Topic and Replies.  </a:t>
            </a:r>
            <a:r>
              <a:rPr lang="en-US" sz="1400" dirty="0" smtClean="0"/>
              <a:t>Discussion threads for both public and member’s only use.</a:t>
            </a:r>
          </a:p>
          <a:p>
            <a:pPr marL="285750" indent="-285750">
              <a:buFont typeface="Arial" panose="020B0604020202020204" pitchFamily="34" charset="0"/>
              <a:buChar char="•"/>
            </a:pPr>
            <a:r>
              <a:rPr lang="en-US" sz="1400" b="1" dirty="0" smtClean="0"/>
              <a:t>Product Page.  </a:t>
            </a:r>
            <a:r>
              <a:rPr lang="en-US" sz="1400" dirty="0" smtClean="0"/>
              <a:t>For </a:t>
            </a:r>
            <a:r>
              <a:rPr lang="en-US" sz="1400" dirty="0" err="1" smtClean="0"/>
              <a:t>eCommerce</a:t>
            </a:r>
            <a:r>
              <a:rPr lang="en-US" sz="1400" dirty="0" smtClean="0"/>
              <a:t> sales of all items – SSA memberships, eLearning courses, event registrations.</a:t>
            </a:r>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p:txBody>
          <a:bodyPr/>
          <a:lstStyle/>
          <a:p>
            <a:r>
              <a:rPr lang="en-US" dirty="0" smtClean="0"/>
              <a:t>Page Types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363188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8</a:t>
            </a:fld>
            <a:endParaRPr lang="en-US" dirty="0"/>
          </a:p>
        </p:txBody>
      </p:sp>
      <p:sp>
        <p:nvSpPr>
          <p:cNvPr id="6" name="Content Placeholder 5"/>
          <p:cNvSpPr>
            <a:spLocks noGrp="1"/>
          </p:cNvSpPr>
          <p:nvPr>
            <p:ph type="body" sz="quarter" idx="15"/>
          </p:nvPr>
        </p:nvSpPr>
        <p:spPr>
          <a:xfrm>
            <a:off x="304800" y="1143000"/>
            <a:ext cx="8686800" cy="4419600"/>
          </a:xfrm>
        </p:spPr>
        <p:txBody>
          <a:bodyPr anchor="t">
            <a:noAutofit/>
          </a:bodyPr>
          <a:lstStyle/>
          <a:p>
            <a:pPr marL="0"/>
            <a:r>
              <a:rPr lang="en-US" sz="1400" dirty="0"/>
              <a:t>The SSA website will host several discussion forums that are limited to active members.  These forums will have topics and (optionally) allow discussion on those topics.  In addition, attachments can be included to form a library of resources.  </a:t>
            </a:r>
          </a:p>
          <a:p>
            <a:pPr marL="0"/>
            <a:endParaRPr lang="en-US" sz="1400" dirty="0"/>
          </a:p>
          <a:p>
            <a:pPr marL="0"/>
            <a:r>
              <a:rPr lang="en-US" sz="1400" dirty="0"/>
              <a:t>When non-members attempt to access a member’s only forum topic, they will be sent to an enticement page to encourage signing up.  Thus forum topics can be promoted on the home page (or other pages) and help to drive memberships.</a:t>
            </a:r>
          </a:p>
          <a:p>
            <a:pPr marL="0"/>
            <a:endParaRPr lang="en-US" sz="1400" dirty="0"/>
          </a:p>
          <a:p>
            <a:pPr marL="0"/>
            <a:r>
              <a:rPr lang="en-US" sz="1400" dirty="0"/>
              <a:t>Member-only Discussion forums to be setup:</a:t>
            </a:r>
          </a:p>
          <a:p>
            <a:pPr marL="0"/>
            <a:endParaRPr lang="en-US" sz="1400" dirty="0"/>
          </a:p>
          <a:p>
            <a:pPr marL="285750" indent="-285750">
              <a:buFont typeface="Arial" panose="020B0604020202020204" pitchFamily="34" charset="0"/>
              <a:buChar char="•"/>
            </a:pPr>
            <a:r>
              <a:rPr lang="en-US" sz="1400" b="1" dirty="0" smtClean="0"/>
              <a:t>General Forum.</a:t>
            </a:r>
            <a:r>
              <a:rPr lang="en-US" sz="1400" dirty="0" smtClean="0"/>
              <a:t>  A private members-only general discussion forum.  </a:t>
            </a:r>
            <a:r>
              <a:rPr lang="en-US" sz="1400" b="1" dirty="0" smtClean="0"/>
              <a:t>Hot Topics </a:t>
            </a:r>
            <a:r>
              <a:rPr lang="en-US" sz="1400" dirty="0" smtClean="0"/>
              <a:t>and </a:t>
            </a:r>
            <a:r>
              <a:rPr lang="en-US" sz="1400" b="1" dirty="0" smtClean="0"/>
              <a:t>Q&amp;A</a:t>
            </a:r>
            <a:r>
              <a:rPr lang="en-US" sz="1400" dirty="0" smtClean="0"/>
              <a:t> items to be posted here.</a:t>
            </a:r>
          </a:p>
          <a:p>
            <a:pPr marL="285750" indent="-285750">
              <a:buFont typeface="Arial" panose="020B0604020202020204" pitchFamily="34" charset="0"/>
              <a:buChar char="•"/>
            </a:pPr>
            <a:r>
              <a:rPr lang="en-US" sz="1400" b="1" dirty="0" smtClean="0"/>
              <a:t>Abandoned Property Forum.</a:t>
            </a:r>
          </a:p>
          <a:p>
            <a:pPr marL="285750" indent="-285750">
              <a:buFont typeface="Arial" panose="020B0604020202020204" pitchFamily="34" charset="0"/>
              <a:buChar char="•"/>
            </a:pPr>
            <a:r>
              <a:rPr lang="en-US" sz="1400" b="1" dirty="0" smtClean="0"/>
              <a:t>Cybersecurity Forum.</a:t>
            </a:r>
          </a:p>
          <a:p>
            <a:pPr marL="285750" indent="-285750">
              <a:buFont typeface="Arial" panose="020B0604020202020204" pitchFamily="34" charset="0"/>
              <a:buChar char="•"/>
            </a:pPr>
            <a:r>
              <a:rPr lang="en-US" sz="1400" b="1" dirty="0" smtClean="0"/>
              <a:t>Resources.</a:t>
            </a:r>
            <a:r>
              <a:rPr lang="en-US" sz="1400" dirty="0" smtClean="0"/>
              <a:t>  </a:t>
            </a:r>
            <a:r>
              <a:rPr lang="en-US" sz="1400" dirty="0"/>
              <a:t>A private members-only </a:t>
            </a:r>
            <a:r>
              <a:rPr lang="en-US" sz="1400" dirty="0" smtClean="0"/>
              <a:t>educational and resource library </a:t>
            </a:r>
            <a:r>
              <a:rPr lang="en-US" sz="1400" dirty="0"/>
              <a:t>discussion forum</a:t>
            </a:r>
            <a:r>
              <a:rPr lang="en-US" sz="1400" dirty="0" smtClean="0"/>
              <a:t>.</a:t>
            </a:r>
            <a:endParaRPr lang="en-US" sz="1400" dirty="0"/>
          </a:p>
          <a:p>
            <a:pPr marL="285750" indent="-285750">
              <a:buFont typeface="Arial" panose="020B0604020202020204" pitchFamily="34" charset="0"/>
              <a:buChar char="•"/>
            </a:pPr>
            <a:r>
              <a:rPr lang="en-US" sz="1400" b="1" dirty="0" smtClean="0"/>
              <a:t>Board Forum.  </a:t>
            </a:r>
            <a:r>
              <a:rPr lang="en-US" sz="1400" dirty="0" smtClean="0"/>
              <a:t>A private, board-member only discussion forum.</a:t>
            </a:r>
          </a:p>
          <a:p>
            <a:pPr marL="285750" indent="-285750">
              <a:buFont typeface="Arial" panose="020B0604020202020204" pitchFamily="34" charset="0"/>
              <a:buChar char="•"/>
            </a:pPr>
            <a:endParaRPr lang="en-US" sz="1400" dirty="0"/>
          </a:p>
          <a:p>
            <a:pPr marL="0"/>
            <a:r>
              <a:rPr lang="en-US" sz="1400" dirty="0" smtClean="0"/>
              <a:t>Additional forums can be added as needed if these become unwieldy.  But, until then, it is better to have less forums and higher traffic.</a:t>
            </a:r>
          </a:p>
          <a:p>
            <a:pPr marL="285750" indent="-285750">
              <a:buFont typeface="Arial" panose="020B0604020202020204" pitchFamily="34" charset="0"/>
              <a:buChar char="•"/>
            </a:pPr>
            <a:endParaRPr lang="en-US" sz="1400" dirty="0" smtClean="0"/>
          </a:p>
        </p:txBody>
      </p:sp>
      <p:sp>
        <p:nvSpPr>
          <p:cNvPr id="5" name="Title 4"/>
          <p:cNvSpPr>
            <a:spLocks noGrp="1"/>
          </p:cNvSpPr>
          <p:nvPr>
            <p:ph type="title"/>
          </p:nvPr>
        </p:nvSpPr>
        <p:spPr/>
        <p:txBody>
          <a:bodyPr/>
          <a:lstStyle/>
          <a:p>
            <a:r>
              <a:rPr lang="en-US" dirty="0" smtClean="0"/>
              <a:t>Discussion Forums</a:t>
            </a:r>
            <a:endParaRPr lang="en-US" dirty="0"/>
          </a:p>
        </p:txBody>
      </p:sp>
      <p:sp>
        <p:nvSpPr>
          <p:cNvPr id="24" name="Content Placeholder 5"/>
          <p:cNvSpPr txBox="1">
            <a:spLocks/>
          </p:cNvSpPr>
          <p:nvPr/>
        </p:nvSpPr>
        <p:spPr>
          <a:xfrm>
            <a:off x="304800" y="685800"/>
            <a:ext cx="8610600" cy="1143000"/>
          </a:xfrm>
          <a:prstGeom prst="rect">
            <a:avLst/>
          </a:prstGeom>
        </p:spPr>
        <p:txBody>
          <a:bodyPr vert="horz" lIns="91440" tIns="45720" rIns="91440" bIns="45720" rtlCol="0" anchor="ctr">
            <a:noAutofit/>
          </a:bodyPr>
          <a:lstStyle>
            <a:lvl1pPr marL="57150" indent="0" algn="l" defTabSz="914400" rtl="0" eaLnBrk="1" latinLnBrk="0" hangingPunct="1">
              <a:spcBef>
                <a:spcPct val="20000"/>
              </a:spcBef>
              <a:buFontTx/>
              <a:buNone/>
              <a:defRPr sz="1800" kern="1200" baseline="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endParaRPr lang="en-US" sz="1400" i="1" dirty="0" smtClean="0">
              <a:solidFill>
                <a:schemeClr val="accent3">
                  <a:lumMod val="50000"/>
                </a:schemeClr>
              </a:solidFill>
            </a:endParaRPr>
          </a:p>
        </p:txBody>
      </p:sp>
    </p:spTree>
    <p:extLst>
      <p:ext uri="{BB962C8B-B14F-4D97-AF65-F5344CB8AC3E}">
        <p14:creationId xmlns:p14="http://schemas.microsoft.com/office/powerpoint/2010/main" val="149098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D99AA8B-2E7A-4BBC-8FDE-CA7CF71DD330}" type="slidenum">
              <a:rPr lang="en-US" smtClean="0"/>
              <a:pPr/>
              <a:t>9</a:t>
            </a:fld>
            <a:endParaRPr lang="en-US" dirty="0"/>
          </a:p>
        </p:txBody>
      </p:sp>
      <p:sp>
        <p:nvSpPr>
          <p:cNvPr id="3" name="Title 2"/>
          <p:cNvSpPr>
            <a:spLocks noGrp="1"/>
          </p:cNvSpPr>
          <p:nvPr>
            <p:ph type="title"/>
          </p:nvPr>
        </p:nvSpPr>
        <p:spPr/>
        <p:txBody>
          <a:bodyPr/>
          <a:lstStyle/>
          <a:p>
            <a:r>
              <a:rPr lang="en-US" dirty="0" smtClean="0"/>
              <a:t>Forum Digest &amp; Rights</a:t>
            </a:r>
            <a:endParaRPr lang="en-US" dirty="0"/>
          </a:p>
        </p:txBody>
      </p:sp>
      <p:sp>
        <p:nvSpPr>
          <p:cNvPr id="4" name="Text Placeholder 3"/>
          <p:cNvSpPr>
            <a:spLocks noGrp="1"/>
          </p:cNvSpPr>
          <p:nvPr>
            <p:ph type="body" sz="quarter" idx="11"/>
          </p:nvPr>
        </p:nvSpPr>
        <p:spPr>
          <a:xfrm>
            <a:off x="381000" y="1096963"/>
            <a:ext cx="8153400" cy="4618037"/>
          </a:xfrm>
        </p:spPr>
        <p:txBody>
          <a:bodyPr>
            <a:normAutofit/>
          </a:bodyPr>
          <a:lstStyle/>
          <a:p>
            <a:pPr marL="342900" indent="-342900">
              <a:buFont typeface="+mj-lt"/>
              <a:buAutoNum type="arabicPeriod"/>
            </a:pPr>
            <a:endParaRPr lang="en-US" sz="1400" dirty="0" smtClean="0">
              <a:solidFill>
                <a:schemeClr val="accent3">
                  <a:lumMod val="50000"/>
                </a:schemeClr>
              </a:solidFill>
            </a:endParaRPr>
          </a:p>
          <a:p>
            <a:pPr marL="342900" indent="-342900">
              <a:buFont typeface="+mj-lt"/>
              <a:buAutoNum type="arabicPeriod"/>
            </a:pPr>
            <a:endParaRPr lang="en-US" sz="1400" dirty="0">
              <a:solidFill>
                <a:schemeClr val="accent3">
                  <a:lumMod val="50000"/>
                </a:schemeClr>
              </a:solidFill>
            </a:endParaRPr>
          </a:p>
        </p:txBody>
      </p:sp>
      <p:sp>
        <p:nvSpPr>
          <p:cNvPr id="5" name="Content Placeholder 5"/>
          <p:cNvSpPr txBox="1">
            <a:spLocks/>
          </p:cNvSpPr>
          <p:nvPr/>
        </p:nvSpPr>
        <p:spPr>
          <a:xfrm>
            <a:off x="304800" y="1143000"/>
            <a:ext cx="8686800" cy="4419600"/>
          </a:xfrm>
          <a:prstGeom prst="rect">
            <a:avLst/>
          </a:prstGeom>
        </p:spPr>
        <p:txBody>
          <a:bodyPr anchor="t">
            <a:noAutofit/>
          </a:bodyPr>
          <a:lstStyle>
            <a:lvl1pPr marL="0" indent="0" algn="l" defTabSz="914400" rtl="0" eaLnBrk="1" latinLnBrk="0" hangingPunct="1">
              <a:spcBef>
                <a:spcPct val="20000"/>
              </a:spcBef>
              <a:buFontTx/>
              <a:buNone/>
              <a:defRPr sz="1800" kern="1200">
                <a:solidFill>
                  <a:schemeClr val="tx1"/>
                </a:solidFill>
                <a:latin typeface="+mn-lt"/>
                <a:ea typeface="+mn-ea"/>
                <a:cs typeface="+mn-cs"/>
              </a:defRPr>
            </a:lvl1pPr>
            <a:lvl2pPr marL="0" indent="0" algn="l" defTabSz="914400" rtl="0" eaLnBrk="1" latinLnBrk="0" hangingPunct="1">
              <a:spcBef>
                <a:spcPct val="20000"/>
              </a:spcBef>
              <a:buFontTx/>
              <a:buNone/>
              <a:defRPr sz="1800" kern="1200">
                <a:solidFill>
                  <a:schemeClr val="tx1"/>
                </a:solidFill>
                <a:latin typeface="+mn-lt"/>
                <a:ea typeface="+mn-ea"/>
                <a:cs typeface="+mn-cs"/>
              </a:defRPr>
            </a:lvl2pPr>
            <a:lvl3pPr marL="0" indent="0" algn="l" defTabSz="914400" rtl="0" eaLnBrk="1" latinLnBrk="0" hangingPunct="1">
              <a:spcBef>
                <a:spcPct val="20000"/>
              </a:spcBef>
              <a:buFontTx/>
              <a:buNone/>
              <a:defRPr sz="1800" kern="1200">
                <a:solidFill>
                  <a:schemeClr val="tx1"/>
                </a:solidFill>
                <a:latin typeface="+mn-lt"/>
                <a:ea typeface="+mn-ea"/>
                <a:cs typeface="+mn-cs"/>
              </a:defRPr>
            </a:lvl3pPr>
            <a:lvl4pPr marL="0" indent="0" algn="l" defTabSz="914400" rtl="0" eaLnBrk="1" latinLnBrk="0" hangingPunct="1">
              <a:spcBef>
                <a:spcPct val="20000"/>
              </a:spcBef>
              <a:buFontTx/>
              <a:buNone/>
              <a:defRPr sz="1800" kern="1200">
                <a:solidFill>
                  <a:schemeClr val="tx1"/>
                </a:solidFill>
                <a:latin typeface="+mn-lt"/>
                <a:ea typeface="+mn-ea"/>
                <a:cs typeface="+mn-cs"/>
              </a:defRPr>
            </a:lvl4pPr>
            <a:lvl5pPr marL="0" indent="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t>EMAIL FORUM DIGEST</a:t>
            </a:r>
          </a:p>
          <a:p>
            <a:r>
              <a:rPr lang="en-US" sz="1400" dirty="0" smtClean="0"/>
              <a:t>The SSA website will have a “forum subscription” system allowing members to choose specific forums to follow and receive a daily digest of updates made on that forum.  This approach allows members to follow the site without having to login.  In addition, the digest approach helps to reduce email flow by sending one email with summaries of all posts.</a:t>
            </a:r>
          </a:p>
          <a:p>
            <a:endParaRPr lang="en-US" sz="1400" dirty="0"/>
          </a:p>
          <a:p>
            <a:r>
              <a:rPr lang="en-US" sz="1400" b="1" dirty="0" smtClean="0"/>
              <a:t>FORUM RIGHTS</a:t>
            </a:r>
          </a:p>
          <a:p>
            <a:r>
              <a:rPr lang="en-US" sz="1400" dirty="0" smtClean="0"/>
              <a:t>It was brought up that specific rights to forums must be well planned and communicated – so when a member makes a post they understand (or can restrict) who sees that post (possibly restricted by “member type” not just all members?).  This will need to be fleshed out during the development cycle with SSA input.</a:t>
            </a:r>
          </a:p>
          <a:p>
            <a:endParaRPr lang="en-US" sz="1400" dirty="0"/>
          </a:p>
          <a:p>
            <a:r>
              <a:rPr lang="en-US" sz="1400" dirty="0" smtClean="0"/>
              <a:t>Also, members who make a post can later edit that post.  Post can be set to auto-expire if desired.  Posts will also clearly present the date and time they were made so readers can self-evaluate their relevance.</a:t>
            </a:r>
          </a:p>
        </p:txBody>
      </p:sp>
    </p:spTree>
    <p:extLst>
      <p:ext uri="{BB962C8B-B14F-4D97-AF65-F5344CB8AC3E}">
        <p14:creationId xmlns:p14="http://schemas.microsoft.com/office/powerpoint/2010/main" val="2368379593"/>
      </p:ext>
    </p:extLst>
  </p:cSld>
  <p:clrMapOvr>
    <a:masterClrMapping/>
  </p:clrMapOvr>
</p:sld>
</file>

<file path=ppt/theme/theme1.xml><?xml version="1.0" encoding="utf-8"?>
<a:theme xmlns:a="http://schemas.openxmlformats.org/drawingml/2006/main" name="PresenterMedia.com Static Theme">
  <a:themeElements>
    <a:clrScheme name="Custom 1">
      <a:dk1>
        <a:sysClr val="windowText" lastClr="000000"/>
      </a:dk1>
      <a:lt1>
        <a:sysClr val="window" lastClr="FFFFFF"/>
      </a:lt1>
      <a:dk2>
        <a:srgbClr val="1F497D"/>
      </a:dk2>
      <a:lt2>
        <a:srgbClr val="EEECE1"/>
      </a:lt2>
      <a:accent1>
        <a:srgbClr val="4F81BD"/>
      </a:accent1>
      <a:accent2>
        <a:srgbClr val="4F64BD"/>
      </a:accent2>
      <a:accent3>
        <a:srgbClr val="4F59BD"/>
      </a:accent3>
      <a:accent4>
        <a:srgbClr val="4C99C0"/>
      </a:accent4>
      <a:accent5>
        <a:srgbClr val="1F497D"/>
      </a:accent5>
      <a:accent6>
        <a:srgbClr val="F79646"/>
      </a:accent6>
      <a:hlink>
        <a:srgbClr val="363F92"/>
      </a:hlink>
      <a:folHlink>
        <a:srgbClr val="974806"/>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23922</TotalTime>
  <Words>3710</Words>
  <Application>Microsoft Office PowerPoint</Application>
  <PresentationFormat>On-screen Show (4:3)</PresentationFormat>
  <Paragraphs>404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Impact</vt:lpstr>
      <vt:lpstr>Tahoma</vt:lpstr>
      <vt:lpstr>Trebuchet MS</vt:lpstr>
      <vt:lpstr>PresenterMedia.com Static Theme</vt:lpstr>
      <vt:lpstr>Shareholder Services Association Road Map – Initial Site Build</vt:lpstr>
      <vt:lpstr>Road Map Status</vt:lpstr>
      <vt:lpstr>Timeline</vt:lpstr>
      <vt:lpstr>SSA Road Map Objective</vt:lpstr>
      <vt:lpstr>JMarc Solution Development Process</vt:lpstr>
      <vt:lpstr>Website Technology</vt:lpstr>
      <vt:lpstr>Page Types</vt:lpstr>
      <vt:lpstr>Discussion Forums</vt:lpstr>
      <vt:lpstr>Forum Digest &amp; Rights</vt:lpstr>
      <vt:lpstr>Current site pages mapped to page types</vt:lpstr>
      <vt:lpstr>Site Map</vt:lpstr>
      <vt:lpstr>Site Template Design Elements</vt:lpstr>
      <vt:lpstr>Site Template Design - Responsive</vt:lpstr>
      <vt:lpstr>Right Side Breakouts (“blocks”)</vt:lpstr>
      <vt:lpstr>Template: Home Page</vt:lpstr>
      <vt:lpstr>Template: Content Page</vt:lpstr>
      <vt:lpstr>Template: Forum Topic &amp;  Replies</vt:lpstr>
      <vt:lpstr>Template: eLearning (to purchase)</vt:lpstr>
      <vt:lpstr>Template: Event (to purchase)</vt:lpstr>
      <vt:lpstr>Template: Calendar</vt:lpstr>
      <vt:lpstr>Account types</vt:lpstr>
      <vt:lpstr>Login process and required user fields</vt:lpstr>
      <vt:lpstr>eCommerce process</vt:lpstr>
      <vt:lpstr>PCI compliance</vt:lpstr>
      <vt:lpstr>PCI compliance (continued)</vt:lpstr>
      <vt:lpstr>PII compliance</vt:lpstr>
      <vt:lpstr>Membership information (tied to “User”)</vt:lpstr>
      <vt:lpstr>Membership “badge” &amp; Member’s List</vt:lpstr>
      <vt:lpstr>Member Spotlight (tied to “User”)</vt:lpstr>
      <vt:lpstr>Service provider directory</vt:lpstr>
      <vt:lpstr>Site Roles</vt:lpstr>
      <vt:lpstr>Managing site changes</vt:lpstr>
      <vt:lpstr>Editing content</vt:lpstr>
      <vt:lpstr>Administrator training topics</vt:lpstr>
      <vt:lpstr>Backup and Disaster Recovery</vt:lpstr>
      <vt:lpstr>SSA Website FUTURE ITEMS</vt:lpstr>
      <vt:lpstr>Contact JMarc Technologies, LLC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A Z</cp:lastModifiedBy>
  <cp:revision>362</cp:revision>
  <cp:lastPrinted>2014-10-14T16:09:03Z</cp:lastPrinted>
  <dcterms:created xsi:type="dcterms:W3CDTF">2010-11-24T18:19:10Z</dcterms:created>
  <dcterms:modified xsi:type="dcterms:W3CDTF">2015-07-12T20:34:49Z</dcterms:modified>
</cp:coreProperties>
</file>